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77" r:id="rId5"/>
    <p:sldId id="278" r:id="rId6"/>
    <p:sldId id="276" r:id="rId7"/>
    <p:sldId id="273" r:id="rId8"/>
    <p:sldId id="271" r:id="rId9"/>
    <p:sldId id="279" r:id="rId10"/>
    <p:sldId id="258" r:id="rId11"/>
    <p:sldId id="267" r:id="rId12"/>
    <p:sldId id="268" r:id="rId13"/>
    <p:sldId id="269" r:id="rId14"/>
    <p:sldId id="270" r:id="rId15"/>
    <p:sldId id="266" r:id="rId16"/>
    <p:sldId id="257" r:id="rId17"/>
    <p:sldId id="259" r:id="rId18"/>
    <p:sldId id="260" r:id="rId19"/>
    <p:sldId id="261" r:id="rId20"/>
    <p:sldId id="280" r:id="rId21"/>
    <p:sldId id="281" r:id="rId22"/>
    <p:sldId id="282"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078060-372E-4ED7-89DE-92AC758673E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44179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78060-372E-4ED7-89DE-92AC758673E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369035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78060-372E-4ED7-89DE-92AC758673E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61037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78060-372E-4ED7-89DE-92AC758673E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860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78060-372E-4ED7-89DE-92AC758673EA}"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415942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078060-372E-4ED7-89DE-92AC758673EA}"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119190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078060-372E-4ED7-89DE-92AC758673EA}"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24598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078060-372E-4ED7-89DE-92AC758673EA}"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209171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78060-372E-4ED7-89DE-92AC758673EA}"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191275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78060-372E-4ED7-89DE-92AC758673EA}"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300033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78060-372E-4ED7-89DE-92AC758673EA}"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189890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78060-372E-4ED7-89DE-92AC758673EA}" type="datetimeFigureOut">
              <a:rPr lang="en-US" smtClean="0"/>
              <a:pPr/>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1D9A-7688-4DEE-82E4-71F1CC214DE9}" type="slidenum">
              <a:rPr lang="en-US" smtClean="0"/>
              <a:pPr/>
              <a:t>‹#›</a:t>
            </a:fld>
            <a:endParaRPr lang="en-US"/>
          </a:p>
        </p:txBody>
      </p:sp>
    </p:spTree>
    <p:extLst>
      <p:ext uri="{BB962C8B-B14F-4D97-AF65-F5344CB8AC3E}">
        <p14:creationId xmlns:p14="http://schemas.microsoft.com/office/powerpoint/2010/main" xmlns="" val="302092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usiness and Manufacturing Process Automation, Smart Industry, Innovation  and Modern Technology Concept. Stock Image - Image of improvement,  computer: 143567093"/>
          <p:cNvPicPr>
            <a:picLocks noChangeAspect="1" noChangeArrowheads="1"/>
          </p:cNvPicPr>
          <p:nvPr/>
        </p:nvPicPr>
        <p:blipFill>
          <a:blip r:embed="rId2"/>
          <a:srcRect/>
          <a:stretch>
            <a:fillRect/>
          </a:stretch>
        </p:blipFill>
        <p:spPr bwMode="auto">
          <a:xfrm>
            <a:off x="0" y="0"/>
            <a:ext cx="12192000" cy="685800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8616462" y="4273062"/>
            <a:ext cx="3886200" cy="2584938"/>
          </a:xfrm>
          <a:prstGeom prst="rect">
            <a:avLst/>
          </a:prstGeom>
          <a:noFill/>
          <a:ln w="9525">
            <a:noFill/>
            <a:miter lim="800000"/>
            <a:headEnd/>
            <a:tailEnd/>
          </a:ln>
          <a:effectLst/>
        </p:spPr>
      </p:pic>
    </p:spTree>
    <p:extLst>
      <p:ext uri="{BB962C8B-B14F-4D97-AF65-F5344CB8AC3E}">
        <p14:creationId xmlns:p14="http://schemas.microsoft.com/office/powerpoint/2010/main" xmlns="" val="199070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483" y="201705"/>
            <a:ext cx="10623176" cy="6494930"/>
          </a:xfrm>
          <a:prstGeom prst="rect">
            <a:avLst/>
          </a:prstGeom>
        </p:spPr>
      </p:pic>
    </p:spTree>
    <p:extLst>
      <p:ext uri="{BB962C8B-B14F-4D97-AF65-F5344CB8AC3E}">
        <p14:creationId xmlns:p14="http://schemas.microsoft.com/office/powerpoint/2010/main" xmlns="" val="331809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9350" y="358761"/>
            <a:ext cx="10064038" cy="6002850"/>
          </a:xfrm>
          <a:prstGeom prst="rect">
            <a:avLst/>
          </a:prstGeom>
        </p:spPr>
      </p:pic>
    </p:spTree>
    <p:extLst>
      <p:ext uri="{BB962C8B-B14F-4D97-AF65-F5344CB8AC3E}">
        <p14:creationId xmlns:p14="http://schemas.microsoft.com/office/powerpoint/2010/main" xmlns="" val="3259167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490" y="477844"/>
            <a:ext cx="10944393" cy="6156221"/>
          </a:xfrm>
          <a:prstGeom prst="rect">
            <a:avLst/>
          </a:prstGeom>
        </p:spPr>
      </p:pic>
    </p:spTree>
    <p:extLst>
      <p:ext uri="{BB962C8B-B14F-4D97-AF65-F5344CB8AC3E}">
        <p14:creationId xmlns:p14="http://schemas.microsoft.com/office/powerpoint/2010/main" xmlns="" val="309511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3669" y="783367"/>
            <a:ext cx="8987245" cy="5301540"/>
          </a:xfrm>
          <a:prstGeom prst="rect">
            <a:avLst/>
          </a:prstGeom>
        </p:spPr>
      </p:pic>
    </p:spTree>
    <p:extLst>
      <p:ext uri="{BB962C8B-B14F-4D97-AF65-F5344CB8AC3E}">
        <p14:creationId xmlns:p14="http://schemas.microsoft.com/office/powerpoint/2010/main" xmlns="" val="5825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017" y="755722"/>
            <a:ext cx="10541726" cy="5555369"/>
          </a:xfrm>
          <a:prstGeom prst="rect">
            <a:avLst/>
          </a:prstGeom>
        </p:spPr>
      </p:pic>
    </p:spTree>
    <p:extLst>
      <p:ext uri="{BB962C8B-B14F-4D97-AF65-F5344CB8AC3E}">
        <p14:creationId xmlns:p14="http://schemas.microsoft.com/office/powerpoint/2010/main" xmlns="" val="142470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4035" y="675912"/>
            <a:ext cx="9026434" cy="6045875"/>
          </a:xfrm>
          <a:prstGeom prst="rect">
            <a:avLst/>
          </a:prstGeom>
        </p:spPr>
      </p:pic>
    </p:spTree>
    <p:extLst>
      <p:ext uri="{BB962C8B-B14F-4D97-AF65-F5344CB8AC3E}">
        <p14:creationId xmlns:p14="http://schemas.microsoft.com/office/powerpoint/2010/main" xmlns="" val="296644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3112" y="501134"/>
            <a:ext cx="4322530" cy="369332"/>
          </a:xfrm>
          <a:prstGeom prst="rect">
            <a:avLst/>
          </a:prstGeom>
        </p:spPr>
        <p:txBody>
          <a:bodyPr wrap="none">
            <a:spAutoFit/>
          </a:bodyPr>
          <a:lstStyle/>
          <a:p>
            <a:r>
              <a:rPr lang="en-US" b="1" i="0" dirty="0">
                <a:solidFill>
                  <a:srgbClr val="000028"/>
                </a:solidFill>
                <a:effectLst/>
                <a:latin typeface="Siemens Sans Roman"/>
              </a:rPr>
              <a:t>SIMATIC S7-1200 modules at a glance</a:t>
            </a:r>
          </a:p>
        </p:txBody>
      </p:sp>
      <p:sp>
        <p:nvSpPr>
          <p:cNvPr id="5" name="Rectangle 4"/>
          <p:cNvSpPr/>
          <p:nvPr/>
        </p:nvSpPr>
        <p:spPr>
          <a:xfrm>
            <a:off x="627016" y="1352733"/>
            <a:ext cx="10829109" cy="646331"/>
          </a:xfrm>
          <a:prstGeom prst="rect">
            <a:avLst/>
          </a:prstGeom>
        </p:spPr>
        <p:txBody>
          <a:bodyPr wrap="square">
            <a:spAutoFit/>
          </a:bodyPr>
          <a:lstStyle/>
          <a:p>
            <a:r>
              <a:rPr lang="en-US" b="0" i="0" dirty="0">
                <a:solidFill>
                  <a:srgbClr val="000000"/>
                </a:solidFill>
                <a:effectLst/>
                <a:latin typeface="Siemens Sans Roman"/>
              </a:rPr>
              <a:t>The S7-1200 controller is designed as a compact CPU, which means that IOs are already integrated. Yet the S7-1200 station can be equipped with additional IO modules to enlarge the capabilities of the PLC.</a:t>
            </a:r>
            <a:endParaRPr lang="en-US" dirty="0"/>
          </a:p>
        </p:txBody>
      </p:sp>
      <p:sp>
        <p:nvSpPr>
          <p:cNvPr id="2" name="Rectangle 1"/>
          <p:cNvSpPr/>
          <p:nvPr/>
        </p:nvSpPr>
        <p:spPr>
          <a:xfrm>
            <a:off x="627015" y="2413338"/>
            <a:ext cx="10659293" cy="1477328"/>
          </a:xfrm>
          <a:prstGeom prst="rect">
            <a:avLst/>
          </a:prstGeom>
        </p:spPr>
        <p:txBody>
          <a:bodyPr wrap="square">
            <a:spAutoFit/>
          </a:bodyPr>
          <a:lstStyle/>
          <a:p>
            <a:r>
              <a:rPr lang="en-US" b="1" i="0" dirty="0">
                <a:solidFill>
                  <a:srgbClr val="333333"/>
                </a:solidFill>
                <a:effectLst/>
                <a:latin typeface="Arial" panose="020B0604020202020204" pitchFamily="34" charset="0"/>
              </a:rPr>
              <a:t>Application</a:t>
            </a:r>
          </a:p>
          <a:p>
            <a:r>
              <a:rPr lang="en-US" b="0" i="0" dirty="0">
                <a:solidFill>
                  <a:srgbClr val="333333"/>
                </a:solidFill>
                <a:effectLst/>
                <a:latin typeface="Arial" panose="020B0604020202020204" pitchFamily="34" charset="0"/>
              </a:rPr>
              <a:t>With the integrated technology functions such as High Speed Counter, pulse width modulation, pulse sequence outputs, speed control and positioning, SIMATIC S7-1200</a:t>
            </a:r>
            <a:br>
              <a:rPr lang="en-US" b="0" i="0" dirty="0">
                <a:solidFill>
                  <a:srgbClr val="333333"/>
                </a:solidFill>
                <a:effectLst/>
                <a:latin typeface="Arial" panose="020B0604020202020204" pitchFamily="34" charset="0"/>
              </a:rPr>
            </a:br>
            <a:r>
              <a:rPr lang="en-US" b="0" i="0" dirty="0">
                <a:solidFill>
                  <a:srgbClr val="333333"/>
                </a:solidFill>
                <a:effectLst/>
                <a:latin typeface="Arial" panose="020B0604020202020204" pitchFamily="34" charset="0"/>
              </a:rPr>
              <a:t>Controllers are suitable for temperature controls, pump and fan controls, as well as conveyor technology including packaging machines.</a:t>
            </a:r>
          </a:p>
        </p:txBody>
      </p:sp>
    </p:spTree>
    <p:extLst>
      <p:ext uri="{BB962C8B-B14F-4D97-AF65-F5344CB8AC3E}">
        <p14:creationId xmlns:p14="http://schemas.microsoft.com/office/powerpoint/2010/main" xmlns="" val="255989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38437" y="1643062"/>
            <a:ext cx="6715125" cy="3571875"/>
          </a:xfrm>
          <a:prstGeom prst="rect">
            <a:avLst/>
          </a:prstGeom>
        </p:spPr>
      </p:pic>
    </p:spTree>
    <p:extLst>
      <p:ext uri="{BB962C8B-B14F-4D97-AF65-F5344CB8AC3E}">
        <p14:creationId xmlns:p14="http://schemas.microsoft.com/office/powerpoint/2010/main" xmlns="" val="427252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5" y="1500187"/>
            <a:ext cx="6762750" cy="3857625"/>
          </a:xfrm>
          <a:prstGeom prst="rect">
            <a:avLst/>
          </a:prstGeom>
        </p:spPr>
      </p:pic>
    </p:spTree>
    <p:extLst>
      <p:ext uri="{BB962C8B-B14F-4D97-AF65-F5344CB8AC3E}">
        <p14:creationId xmlns:p14="http://schemas.microsoft.com/office/powerpoint/2010/main" xmlns="" val="44264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0" y="1533525"/>
            <a:ext cx="6858000" cy="3790950"/>
          </a:xfrm>
          <a:prstGeom prst="rect">
            <a:avLst/>
          </a:prstGeom>
        </p:spPr>
      </p:pic>
    </p:spTree>
    <p:extLst>
      <p:ext uri="{BB962C8B-B14F-4D97-AF65-F5344CB8AC3E}">
        <p14:creationId xmlns:p14="http://schemas.microsoft.com/office/powerpoint/2010/main" xmlns="" val="40826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ight Blue Tech Background Illustrations, Royalty-Free Vector Graphics &amp;  Clip Art - iStock"/>
          <p:cNvPicPr>
            <a:picLocks noChangeAspect="1" noChangeArrowheads="1"/>
          </p:cNvPicPr>
          <p:nvPr/>
        </p:nvPicPr>
        <p:blipFill>
          <a:blip r:embed="rId2"/>
          <a:srcRect/>
          <a:stretch>
            <a:fillRect/>
          </a:stretch>
        </p:blipFill>
        <p:spPr bwMode="auto">
          <a:xfrm>
            <a:off x="0" y="0"/>
            <a:ext cx="12192000" cy="6857999"/>
          </a:xfrm>
          <a:prstGeom prst="rect">
            <a:avLst/>
          </a:prstGeom>
          <a:noFill/>
        </p:spPr>
      </p:pic>
      <p:sp>
        <p:nvSpPr>
          <p:cNvPr id="11" name="Rectangle 10"/>
          <p:cNvSpPr/>
          <p:nvPr/>
        </p:nvSpPr>
        <p:spPr>
          <a:xfrm>
            <a:off x="1385940" y="436728"/>
            <a:ext cx="9150132" cy="1631216"/>
          </a:xfrm>
          <a:prstGeom prst="rect">
            <a:avLst/>
          </a:prstGeom>
        </p:spPr>
        <p:txBody>
          <a:bodyPr wrap="square">
            <a:spAutoFit/>
          </a:bodyPr>
          <a:lstStyle/>
          <a:p>
            <a:pPr algn="just"/>
            <a:r>
              <a:rPr lang="en-US" sz="2000" b="1" dirty="0">
                <a:latin typeface="Times New Roman" pitchFamily="18" charset="0"/>
                <a:ea typeface="Calibri" pitchFamily="34" charset="0"/>
                <a:cs typeface="Times New Roman" pitchFamily="18" charset="0"/>
              </a:rPr>
              <a:t>Automation:  </a:t>
            </a:r>
            <a:r>
              <a:rPr lang="en-US" sz="2000" dirty="0">
                <a:latin typeface="Times New Roman" pitchFamily="18" charset="0"/>
                <a:ea typeface="Calibri" pitchFamily="34" charset="0"/>
                <a:cs typeface="Times New Roman" pitchFamily="18" charset="0"/>
              </a:rPr>
              <a:t>automation </a:t>
            </a:r>
            <a:r>
              <a:rPr lang="en-US" sz="2000" dirty="0" err="1">
                <a:latin typeface="Times New Roman" pitchFamily="18" charset="0"/>
                <a:ea typeface="Calibri" pitchFamily="34" charset="0"/>
                <a:cs typeface="Times New Roman" pitchFamily="18" charset="0"/>
              </a:rPr>
              <a:t>robotization</a:t>
            </a:r>
            <a:r>
              <a:rPr lang="en-US" sz="2000" dirty="0">
                <a:latin typeface="Times New Roman" pitchFamily="18" charset="0"/>
                <a:ea typeface="Calibri" pitchFamily="34" charset="0"/>
                <a:cs typeface="Times New Roman" pitchFamily="18" charset="0"/>
              </a:rPr>
              <a:t> or Industrial Automation or numerical control is the use of control systems such as computer to control industrial machineries and process replacing human operator.  Automation greatly reduces the need for human sensory and mental requirements as well.  Automation play increasingly important role in global economic and daily expenses</a:t>
            </a:r>
          </a:p>
        </p:txBody>
      </p:sp>
      <p:sp>
        <p:nvSpPr>
          <p:cNvPr id="12291" name="Rectangle 3"/>
          <p:cNvSpPr>
            <a:spLocks noChangeArrowheads="1"/>
          </p:cNvSpPr>
          <p:nvPr/>
        </p:nvSpPr>
        <p:spPr bwMode="auto">
          <a:xfrm>
            <a:off x="1592436" y="2452048"/>
            <a:ext cx="5420139"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Automation tools:</a:t>
            </a: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 </a:t>
            </a:r>
            <a:endParaRPr kumimoji="0" lang="en-US" sz="2000" b="0" i="0" u="none" strike="noStrike" cap="none" normalizeH="0" baseline="0" dirty="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ANN:  Artificial neural network.</a:t>
            </a:r>
            <a:br>
              <a:rPr kumimoji="0" lang="en-US" sz="2000" b="0" i="0" u="none" strike="noStrike" cap="none" normalizeH="0" baseline="0" dirty="0">
                <a:ln>
                  <a:noFill/>
                </a:ln>
                <a:effectLst/>
                <a:latin typeface="Times New Roman" pitchFamily="18" charset="0"/>
                <a:ea typeface="Calibri" pitchFamily="34" charset="0"/>
                <a:cs typeface="Times New Roman" pitchFamily="18" charset="0"/>
              </a:rPr>
            </a:b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DCS:  distributed control system</a:t>
            </a:r>
            <a:br>
              <a:rPr kumimoji="0" lang="en-US" sz="2000" b="0" i="0" u="none" strike="noStrike" cap="none" normalizeH="0" baseline="0" dirty="0">
                <a:ln>
                  <a:noFill/>
                </a:ln>
                <a:effectLst/>
                <a:latin typeface="Times New Roman" pitchFamily="18" charset="0"/>
                <a:ea typeface="Calibri" pitchFamily="34" charset="0"/>
                <a:cs typeface="Times New Roman" pitchFamily="18" charset="0"/>
              </a:rPr>
            </a:b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HIM: human machine interface</a:t>
            </a:r>
            <a:br>
              <a:rPr kumimoji="0" lang="en-US" sz="2000" b="0" i="0" u="none" strike="noStrike" cap="none" normalizeH="0" baseline="0" dirty="0">
                <a:ln>
                  <a:noFill/>
                </a:ln>
                <a:effectLst/>
                <a:latin typeface="Times New Roman" pitchFamily="18" charset="0"/>
                <a:ea typeface="Calibri" pitchFamily="34" charset="0"/>
                <a:cs typeface="Times New Roman" pitchFamily="18" charset="0"/>
              </a:rPr>
            </a:b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LIMS: laboratory information management system </a:t>
            </a:r>
            <a:endParaRPr kumimoji="0" lang="en-US" sz="2000" b="0" i="0" u="none" strike="noStrike" cap="none" normalizeH="0" baseline="0" dirty="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MES:  manufacturing execution system. </a:t>
            </a:r>
            <a:br>
              <a:rPr kumimoji="0" lang="en-US" sz="2000" b="0" i="0" u="none" strike="noStrike" cap="none" normalizeH="0" baseline="0" dirty="0">
                <a:ln>
                  <a:noFill/>
                </a:ln>
                <a:effectLst/>
                <a:latin typeface="Times New Roman" pitchFamily="18" charset="0"/>
                <a:ea typeface="Calibri" pitchFamily="34" charset="0"/>
                <a:cs typeface="Times New Roman" pitchFamily="18" charset="0"/>
              </a:rPr>
            </a:b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PAC:  Programmable automation system</a:t>
            </a:r>
            <a:endParaRPr kumimoji="0" lang="en-US" sz="2000" b="0" i="0" u="none" strike="noStrike" cap="none" normalizeH="0" baseline="0" dirty="0">
              <a:ln>
                <a:noFill/>
              </a:ln>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PLC:  Programmable Logic Control</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latin typeface="Times New Roman" pitchFamily="18" charset="0"/>
                <a:ea typeface="Calibri" pitchFamily="34" charset="0"/>
                <a:cs typeface="Times New Roman" pitchFamily="18" charset="0"/>
              </a:rPr>
              <a:t>SCADA: supervisory control and data acquisition.</a:t>
            </a:r>
            <a:br>
              <a:rPr kumimoji="0" lang="en-US" sz="2000" b="0" i="0" u="none" strike="noStrike" cap="none" normalizeH="0" baseline="0" dirty="0">
                <a:ln>
                  <a:noFill/>
                </a:ln>
                <a:effectLst/>
                <a:latin typeface="Times New Roman" pitchFamily="18" charset="0"/>
                <a:ea typeface="Calibri" pitchFamily="34" charset="0"/>
                <a:cs typeface="Times New Roman" pitchFamily="18" charset="0"/>
              </a:rPr>
            </a:b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r>
            <a:b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9070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C2FBD73-5D9F-4E1A-974E-68C317E4009D}"/>
              </a:ext>
            </a:extLst>
          </p:cNvPr>
          <p:cNvSpPr txBox="1">
            <a:spLocks noChangeArrowheads="1"/>
          </p:cNvSpPr>
          <p:nvPr/>
        </p:nvSpPr>
        <p:spPr>
          <a:xfrm>
            <a:off x="2057400" y="1371600"/>
            <a:ext cx="7772400" cy="5105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a:t>Device which converts the signal from one form to another.</a:t>
            </a:r>
          </a:p>
          <a:p>
            <a:pPr>
              <a:lnSpc>
                <a:spcPct val="80000"/>
              </a:lnSpc>
            </a:pPr>
            <a:endParaRPr lang="en-US" altLang="en-US"/>
          </a:p>
          <a:p>
            <a:pPr>
              <a:lnSpc>
                <a:spcPct val="80000"/>
              </a:lnSpc>
            </a:pPr>
            <a:r>
              <a:rPr lang="en-US" altLang="en-US"/>
              <a:t>Sensors</a:t>
            </a:r>
          </a:p>
          <a:p>
            <a:pPr lvl="1">
              <a:lnSpc>
                <a:spcPct val="80000"/>
              </a:lnSpc>
            </a:pPr>
            <a:r>
              <a:rPr lang="en-US" altLang="en-US"/>
              <a:t>Analog: Temperature, pressure, humidity, level, flow, weight…</a:t>
            </a:r>
          </a:p>
          <a:p>
            <a:pPr lvl="1">
              <a:lnSpc>
                <a:spcPct val="80000"/>
              </a:lnSpc>
            </a:pPr>
            <a:r>
              <a:rPr lang="en-US" altLang="en-US"/>
              <a:t>Digital: Level,  pushbutton (emergency stop), position switch, photoelectric sensor…</a:t>
            </a:r>
          </a:p>
          <a:p>
            <a:pPr lvl="1">
              <a:lnSpc>
                <a:spcPct val="80000"/>
              </a:lnSpc>
            </a:pPr>
            <a:endParaRPr lang="en-US" altLang="en-US"/>
          </a:p>
          <a:p>
            <a:pPr>
              <a:lnSpc>
                <a:spcPct val="80000"/>
              </a:lnSpc>
            </a:pPr>
            <a:r>
              <a:rPr lang="en-US" altLang="en-US"/>
              <a:t>Actuators</a:t>
            </a:r>
          </a:p>
          <a:p>
            <a:pPr lvl="1">
              <a:lnSpc>
                <a:spcPct val="80000"/>
              </a:lnSpc>
            </a:pPr>
            <a:r>
              <a:rPr lang="en-US" altLang="en-US"/>
              <a:t>Analog: valve, pump, heater, power supply…</a:t>
            </a:r>
          </a:p>
          <a:p>
            <a:pPr lvl="1">
              <a:lnSpc>
                <a:spcPct val="80000"/>
              </a:lnSpc>
            </a:pPr>
            <a:r>
              <a:rPr lang="en-US" altLang="en-US"/>
              <a:t>Digital: Signaling column, contactor, electro valve, switch, OnOff pump…</a:t>
            </a:r>
            <a:endParaRPr lang="en-US" altLang="en-US" dirty="0"/>
          </a:p>
        </p:txBody>
      </p:sp>
      <p:sp>
        <p:nvSpPr>
          <p:cNvPr id="5" name="Rectangle 3">
            <a:extLst>
              <a:ext uri="{FF2B5EF4-FFF2-40B4-BE49-F238E27FC236}">
                <a16:creationId xmlns:a16="http://schemas.microsoft.com/office/drawing/2014/main" xmlns="" id="{A57DD37E-0097-4F42-8015-9812AE0E51E5}"/>
              </a:ext>
            </a:extLst>
          </p:cNvPr>
          <p:cNvSpPr txBox="1">
            <a:spLocks noChangeArrowheads="1"/>
          </p:cNvSpPr>
          <p:nvPr/>
        </p:nvSpPr>
        <p:spPr>
          <a:xfrm>
            <a:off x="1600200" y="152400"/>
            <a:ext cx="8707438" cy="9144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a:t> </a:t>
            </a:r>
            <a:r>
              <a:rPr lang="en-US" altLang="en-US">
                <a:solidFill>
                  <a:srgbClr val="008080"/>
                </a:solidFill>
              </a:rPr>
              <a:t>PLC-</a:t>
            </a:r>
            <a:r>
              <a:rPr lang="en-US" altLang="en-US"/>
              <a:t> Sensors / actuators</a:t>
            </a:r>
            <a:endParaRPr lang="en-US" altLang="en-US" dirty="0"/>
          </a:p>
        </p:txBody>
      </p:sp>
    </p:spTree>
    <p:extLst>
      <p:ext uri="{BB962C8B-B14F-4D97-AF65-F5344CB8AC3E}">
        <p14:creationId xmlns:p14="http://schemas.microsoft.com/office/powerpoint/2010/main" xmlns="" val="415878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a:extLst>
              <a:ext uri="{FF2B5EF4-FFF2-40B4-BE49-F238E27FC236}">
                <a16:creationId xmlns:a16="http://schemas.microsoft.com/office/drawing/2014/main" xmlns="" id="{3491CFAA-9940-4BC2-A339-C68E07824A8F}"/>
              </a:ext>
            </a:extLst>
          </p:cNvPr>
          <p:cNvSpPr>
            <a:spLocks noChangeShapeType="1"/>
          </p:cNvSpPr>
          <p:nvPr/>
        </p:nvSpPr>
        <p:spPr bwMode="auto">
          <a:xfrm>
            <a:off x="5943600" y="2438400"/>
            <a:ext cx="0" cy="762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3">
            <a:extLst>
              <a:ext uri="{FF2B5EF4-FFF2-40B4-BE49-F238E27FC236}">
                <a16:creationId xmlns:a16="http://schemas.microsoft.com/office/drawing/2014/main" xmlns="" id="{6368CD18-9D47-4C27-B3A2-B31BE1075728}"/>
              </a:ext>
            </a:extLst>
          </p:cNvPr>
          <p:cNvSpPr>
            <a:spLocks noChangeShapeType="1"/>
          </p:cNvSpPr>
          <p:nvPr/>
        </p:nvSpPr>
        <p:spPr bwMode="auto">
          <a:xfrm>
            <a:off x="5867400" y="3886200"/>
            <a:ext cx="0" cy="45720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4">
            <a:extLst>
              <a:ext uri="{FF2B5EF4-FFF2-40B4-BE49-F238E27FC236}">
                <a16:creationId xmlns:a16="http://schemas.microsoft.com/office/drawing/2014/main" xmlns="" id="{150E6FEF-AA68-41C8-BD13-23779F3B1823}"/>
              </a:ext>
            </a:extLst>
          </p:cNvPr>
          <p:cNvSpPr>
            <a:spLocks noChangeShapeType="1"/>
          </p:cNvSpPr>
          <p:nvPr/>
        </p:nvSpPr>
        <p:spPr bwMode="auto">
          <a:xfrm>
            <a:off x="4572000" y="3886200"/>
            <a:ext cx="0" cy="45720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5">
            <a:extLst>
              <a:ext uri="{FF2B5EF4-FFF2-40B4-BE49-F238E27FC236}">
                <a16:creationId xmlns:a16="http://schemas.microsoft.com/office/drawing/2014/main" xmlns="" id="{F365F194-5A24-42B3-A4DE-80D61489700D}"/>
              </a:ext>
            </a:extLst>
          </p:cNvPr>
          <p:cNvSpPr>
            <a:spLocks noChangeShapeType="1"/>
          </p:cNvSpPr>
          <p:nvPr/>
        </p:nvSpPr>
        <p:spPr bwMode="auto">
          <a:xfrm>
            <a:off x="2667000" y="3886200"/>
            <a:ext cx="3733800" cy="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6">
            <a:extLst>
              <a:ext uri="{FF2B5EF4-FFF2-40B4-BE49-F238E27FC236}">
                <a16:creationId xmlns:a16="http://schemas.microsoft.com/office/drawing/2014/main" xmlns="" id="{810E564E-2643-49A7-A50D-F0D8C0E04B9B}"/>
              </a:ext>
            </a:extLst>
          </p:cNvPr>
          <p:cNvSpPr>
            <a:spLocks noChangeShapeType="1"/>
          </p:cNvSpPr>
          <p:nvPr/>
        </p:nvSpPr>
        <p:spPr bwMode="auto">
          <a:xfrm>
            <a:off x="3733800" y="3429000"/>
            <a:ext cx="0" cy="45720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7">
            <a:extLst>
              <a:ext uri="{FF2B5EF4-FFF2-40B4-BE49-F238E27FC236}">
                <a16:creationId xmlns:a16="http://schemas.microsoft.com/office/drawing/2014/main" xmlns="" id="{D2B9B76C-8429-45B7-9D87-707F24671233}"/>
              </a:ext>
            </a:extLst>
          </p:cNvPr>
          <p:cNvSpPr>
            <a:spLocks noChangeShapeType="1"/>
          </p:cNvSpPr>
          <p:nvPr/>
        </p:nvSpPr>
        <p:spPr bwMode="auto">
          <a:xfrm>
            <a:off x="3352800" y="3886200"/>
            <a:ext cx="0" cy="457200"/>
          </a:xfrm>
          <a:prstGeom prst="line">
            <a:avLst/>
          </a:prstGeom>
          <a:noFill/>
          <a:ln w="28575">
            <a:solidFill>
              <a:srgbClr val="CC66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2" name="Group 8">
            <a:extLst>
              <a:ext uri="{FF2B5EF4-FFF2-40B4-BE49-F238E27FC236}">
                <a16:creationId xmlns:a16="http://schemas.microsoft.com/office/drawing/2014/main" xmlns="" id="{2713FA4D-71F9-4090-BE2F-358B23D98970}"/>
              </a:ext>
            </a:extLst>
          </p:cNvPr>
          <p:cNvGrpSpPr>
            <a:grpSpLocks/>
          </p:cNvGrpSpPr>
          <p:nvPr/>
        </p:nvGrpSpPr>
        <p:grpSpPr bwMode="auto">
          <a:xfrm>
            <a:off x="2438400" y="4343400"/>
            <a:ext cx="2438400" cy="1473200"/>
            <a:chOff x="3168" y="2304"/>
            <a:chExt cx="1536" cy="928"/>
          </a:xfrm>
        </p:grpSpPr>
        <p:sp>
          <p:nvSpPr>
            <p:cNvPr id="13" name="Line 9">
              <a:extLst>
                <a:ext uri="{FF2B5EF4-FFF2-40B4-BE49-F238E27FC236}">
                  <a16:creationId xmlns:a16="http://schemas.microsoft.com/office/drawing/2014/main" xmlns="" id="{0827F2F4-515D-4B63-9C40-9B7685BA918B}"/>
                </a:ext>
              </a:extLst>
            </p:cNvPr>
            <p:cNvSpPr>
              <a:spLocks noChangeShapeType="1"/>
            </p:cNvSpPr>
            <p:nvPr/>
          </p:nvSpPr>
          <p:spPr bwMode="auto">
            <a:xfrm>
              <a:off x="3888" y="2304"/>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Freeform 10">
              <a:extLst>
                <a:ext uri="{FF2B5EF4-FFF2-40B4-BE49-F238E27FC236}">
                  <a16:creationId xmlns:a16="http://schemas.microsoft.com/office/drawing/2014/main" xmlns="" id="{B097FCEC-9821-4D8B-A019-860772EDB248}"/>
                </a:ext>
              </a:extLst>
            </p:cNvPr>
            <p:cNvSpPr>
              <a:spLocks/>
            </p:cNvSpPr>
            <p:nvPr/>
          </p:nvSpPr>
          <p:spPr bwMode="auto">
            <a:xfrm>
              <a:off x="3264" y="2640"/>
              <a:ext cx="1248" cy="336"/>
            </a:xfrm>
            <a:custGeom>
              <a:avLst/>
              <a:gdLst>
                <a:gd name="T0" fmla="*/ 0 w 1248"/>
                <a:gd name="T1" fmla="*/ 288 h 336"/>
                <a:gd name="T2" fmla="*/ 0 w 1248"/>
                <a:gd name="T3" fmla="*/ 0 h 336"/>
                <a:gd name="T4" fmla="*/ 1248 w 1248"/>
                <a:gd name="T5" fmla="*/ 0 h 336"/>
                <a:gd name="T6" fmla="*/ 1248 w 1248"/>
                <a:gd name="T7" fmla="*/ 336 h 336"/>
                <a:gd name="T8" fmla="*/ 0 60000 65536"/>
                <a:gd name="T9" fmla="*/ 0 60000 65536"/>
                <a:gd name="T10" fmla="*/ 0 60000 65536"/>
                <a:gd name="T11" fmla="*/ 0 60000 65536"/>
                <a:gd name="T12" fmla="*/ 0 w 1248"/>
                <a:gd name="T13" fmla="*/ 0 h 336"/>
                <a:gd name="T14" fmla="*/ 1248 w 1248"/>
                <a:gd name="T15" fmla="*/ 336 h 336"/>
              </a:gdLst>
              <a:ahLst/>
              <a:cxnLst>
                <a:cxn ang="T8">
                  <a:pos x="T0" y="T1"/>
                </a:cxn>
                <a:cxn ang="T9">
                  <a:pos x="T2" y="T3"/>
                </a:cxn>
                <a:cxn ang="T10">
                  <a:pos x="T4" y="T5"/>
                </a:cxn>
                <a:cxn ang="T11">
                  <a:pos x="T6" y="T7"/>
                </a:cxn>
              </a:cxnLst>
              <a:rect l="T12" t="T13" r="T14" b="T15"/>
              <a:pathLst>
                <a:path w="1248" h="336">
                  <a:moveTo>
                    <a:pt x="0" y="288"/>
                  </a:moveTo>
                  <a:lnTo>
                    <a:pt x="0" y="0"/>
                  </a:lnTo>
                  <a:lnTo>
                    <a:pt x="1248" y="0"/>
                  </a:lnTo>
                  <a:lnTo>
                    <a:pt x="1248" y="336"/>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5" name="Line 11">
              <a:extLst>
                <a:ext uri="{FF2B5EF4-FFF2-40B4-BE49-F238E27FC236}">
                  <a16:creationId xmlns:a16="http://schemas.microsoft.com/office/drawing/2014/main" xmlns="" id="{263CD7DB-461F-46AA-9B45-57B8872DDD04}"/>
                </a:ext>
              </a:extLst>
            </p:cNvPr>
            <p:cNvSpPr>
              <a:spLocks noChangeShapeType="1"/>
            </p:cNvSpPr>
            <p:nvPr/>
          </p:nvSpPr>
          <p:spPr bwMode="auto">
            <a:xfrm flipV="1">
              <a:off x="3552"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12">
              <a:extLst>
                <a:ext uri="{FF2B5EF4-FFF2-40B4-BE49-F238E27FC236}">
                  <a16:creationId xmlns:a16="http://schemas.microsoft.com/office/drawing/2014/main" xmlns="" id="{64D6F89F-F294-4CB3-8613-BDF37175E030}"/>
                </a:ext>
              </a:extLst>
            </p:cNvPr>
            <p:cNvSpPr>
              <a:spLocks noChangeShapeType="1"/>
            </p:cNvSpPr>
            <p:nvPr/>
          </p:nvSpPr>
          <p:spPr bwMode="auto">
            <a:xfrm flipV="1">
              <a:off x="374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13">
              <a:extLst>
                <a:ext uri="{FF2B5EF4-FFF2-40B4-BE49-F238E27FC236}">
                  <a16:creationId xmlns:a16="http://schemas.microsoft.com/office/drawing/2014/main" xmlns="" id="{AD101BDD-D025-46E7-ADF7-7EA3ED053A11}"/>
                </a:ext>
              </a:extLst>
            </p:cNvPr>
            <p:cNvSpPr>
              <a:spLocks noChangeShapeType="1"/>
            </p:cNvSpPr>
            <p:nvPr/>
          </p:nvSpPr>
          <p:spPr bwMode="auto">
            <a:xfrm flipV="1">
              <a:off x="398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4">
              <a:extLst>
                <a:ext uri="{FF2B5EF4-FFF2-40B4-BE49-F238E27FC236}">
                  <a16:creationId xmlns:a16="http://schemas.microsoft.com/office/drawing/2014/main" xmlns="" id="{5C25B3C0-9FC7-499E-B0CD-DC3D6769E065}"/>
                </a:ext>
              </a:extLst>
            </p:cNvPr>
            <p:cNvSpPr>
              <a:spLocks noChangeShapeType="1"/>
            </p:cNvSpPr>
            <p:nvPr/>
          </p:nvSpPr>
          <p:spPr bwMode="auto">
            <a:xfrm flipV="1">
              <a:off x="422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9" name="Picture 15" descr="P_FI01_XX_04080P">
              <a:extLst>
                <a:ext uri="{FF2B5EF4-FFF2-40B4-BE49-F238E27FC236}">
                  <a16:creationId xmlns:a16="http://schemas.microsoft.com/office/drawing/2014/main" xmlns="" id="{B7DEEB73-8A36-4E4D-9FC7-2F08D5608C6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68" y="2832"/>
              <a:ext cx="1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6" descr="P_D081_XX_00087P">
              <a:extLst>
                <a:ext uri="{FF2B5EF4-FFF2-40B4-BE49-F238E27FC236}">
                  <a16:creationId xmlns:a16="http://schemas.microsoft.com/office/drawing/2014/main" xmlns="" id="{52EDA699-4BF3-4086-8A9B-A99CA583F5B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8" y="2976"/>
              <a:ext cx="336"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7" descr="P_NSD0_XX_00941P">
              <a:extLst>
                <a:ext uri="{FF2B5EF4-FFF2-40B4-BE49-F238E27FC236}">
                  <a16:creationId xmlns:a16="http://schemas.microsoft.com/office/drawing/2014/main" xmlns="" id="{AA898CAD-F7B1-4F16-B8C7-6068E3CEA8C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8" y="2928"/>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8" descr="P_NSW0_XX_00272P">
              <a:extLst>
                <a:ext uri="{FF2B5EF4-FFF2-40B4-BE49-F238E27FC236}">
                  <a16:creationId xmlns:a16="http://schemas.microsoft.com/office/drawing/2014/main" xmlns="" id="{5D13FBA1-673D-4423-8B58-E3147B4D73C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3696" y="2784"/>
              <a:ext cx="14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9" descr="P_NSC0_XX_00357P">
              <a:extLst>
                <a:ext uri="{FF2B5EF4-FFF2-40B4-BE49-F238E27FC236}">
                  <a16:creationId xmlns:a16="http://schemas.microsoft.com/office/drawing/2014/main" xmlns="" id="{D4EEF07E-DB9C-4CE4-9F11-F492DD4DDAF8}"/>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02" y="2880"/>
              <a:ext cx="7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0" descr="P_NSA0_XX_00474P">
              <a:extLst>
                <a:ext uri="{FF2B5EF4-FFF2-40B4-BE49-F238E27FC236}">
                  <a16:creationId xmlns:a16="http://schemas.microsoft.com/office/drawing/2014/main" xmlns="" id="{8F34DC51-0E22-4484-A6A3-C99D6032B2D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88" y="2784"/>
              <a:ext cx="19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 name="Line 21">
            <a:extLst>
              <a:ext uri="{FF2B5EF4-FFF2-40B4-BE49-F238E27FC236}">
                <a16:creationId xmlns:a16="http://schemas.microsoft.com/office/drawing/2014/main" xmlns="" id="{CCB05BB1-EC21-454A-99E3-7177CF7203BB}"/>
              </a:ext>
            </a:extLst>
          </p:cNvPr>
          <p:cNvSpPr>
            <a:spLocks noChangeShapeType="1"/>
          </p:cNvSpPr>
          <p:nvPr/>
        </p:nvSpPr>
        <p:spPr bwMode="auto">
          <a:xfrm>
            <a:off x="3733800" y="2438400"/>
            <a:ext cx="0" cy="762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22">
            <a:extLst>
              <a:ext uri="{FF2B5EF4-FFF2-40B4-BE49-F238E27FC236}">
                <a16:creationId xmlns:a16="http://schemas.microsoft.com/office/drawing/2014/main" xmlns="" id="{E8345BB7-387E-489D-8AD6-578DEA5AA97B}"/>
              </a:ext>
            </a:extLst>
          </p:cNvPr>
          <p:cNvSpPr>
            <a:spLocks noChangeShapeType="1"/>
          </p:cNvSpPr>
          <p:nvPr/>
        </p:nvSpPr>
        <p:spPr bwMode="auto">
          <a:xfrm>
            <a:off x="8382000" y="2438400"/>
            <a:ext cx="0" cy="762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23">
            <a:extLst>
              <a:ext uri="{FF2B5EF4-FFF2-40B4-BE49-F238E27FC236}">
                <a16:creationId xmlns:a16="http://schemas.microsoft.com/office/drawing/2014/main" xmlns="" id="{8EDD9E83-D9A1-4F9F-9EC3-0007372EFBE8}"/>
              </a:ext>
            </a:extLst>
          </p:cNvPr>
          <p:cNvSpPr>
            <a:spLocks noChangeShapeType="1"/>
          </p:cNvSpPr>
          <p:nvPr/>
        </p:nvSpPr>
        <p:spPr bwMode="auto">
          <a:xfrm>
            <a:off x="4648200" y="1676400"/>
            <a:ext cx="0" cy="762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24">
            <a:extLst>
              <a:ext uri="{FF2B5EF4-FFF2-40B4-BE49-F238E27FC236}">
                <a16:creationId xmlns:a16="http://schemas.microsoft.com/office/drawing/2014/main" xmlns="" id="{60A3D8DA-D24D-4E32-AABB-671A2F277A8F}"/>
              </a:ext>
            </a:extLst>
          </p:cNvPr>
          <p:cNvSpPr>
            <a:spLocks noChangeShapeType="1"/>
          </p:cNvSpPr>
          <p:nvPr/>
        </p:nvSpPr>
        <p:spPr bwMode="auto">
          <a:xfrm>
            <a:off x="6629400" y="1676400"/>
            <a:ext cx="0" cy="762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Rectangle 25">
            <a:extLst>
              <a:ext uri="{FF2B5EF4-FFF2-40B4-BE49-F238E27FC236}">
                <a16:creationId xmlns:a16="http://schemas.microsoft.com/office/drawing/2014/main" xmlns="" id="{59527645-3239-43AA-8932-0A5B7882C918}"/>
              </a:ext>
            </a:extLst>
          </p:cNvPr>
          <p:cNvSpPr txBox="1">
            <a:spLocks noChangeArrowheads="1"/>
          </p:cNvSpPr>
          <p:nvPr/>
        </p:nvSpPr>
        <p:spPr>
          <a:xfrm>
            <a:off x="886252" y="144327"/>
            <a:ext cx="10419495" cy="687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solidFill>
                  <a:srgbClr val="008080"/>
                </a:solidFill>
              </a:rPr>
              <a:t>PLC</a:t>
            </a:r>
            <a:r>
              <a:rPr lang="en-US" altLang="en-US" dirty="0"/>
              <a:t>- Hardware Overview</a:t>
            </a:r>
          </a:p>
        </p:txBody>
      </p:sp>
      <p:sp>
        <p:nvSpPr>
          <p:cNvPr id="30" name="Text Box 26">
            <a:extLst>
              <a:ext uri="{FF2B5EF4-FFF2-40B4-BE49-F238E27FC236}">
                <a16:creationId xmlns:a16="http://schemas.microsoft.com/office/drawing/2014/main" xmlns="" id="{DDEEB301-286D-4123-9454-19538529F0CD}"/>
              </a:ext>
            </a:extLst>
          </p:cNvPr>
          <p:cNvSpPr txBox="1">
            <a:spLocks noChangeArrowheads="1"/>
          </p:cNvSpPr>
          <p:nvPr/>
        </p:nvSpPr>
        <p:spPr bwMode="auto">
          <a:xfrm>
            <a:off x="2497138" y="1860551"/>
            <a:ext cx="12366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31" name="Picture 27" descr="P_ST70_XX_00087P">
            <a:extLst>
              <a:ext uri="{FF2B5EF4-FFF2-40B4-BE49-F238E27FC236}">
                <a16:creationId xmlns:a16="http://schemas.microsoft.com/office/drawing/2014/main" xmlns="" id="{2B53E74A-4E7E-4CCF-BDE5-A6F819060760}"/>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95600" y="4191000"/>
            <a:ext cx="914400"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8" descr="P_ST70_XX_02120P">
            <a:extLst>
              <a:ext uri="{FF2B5EF4-FFF2-40B4-BE49-F238E27FC236}">
                <a16:creationId xmlns:a16="http://schemas.microsoft.com/office/drawing/2014/main" xmlns="" id="{A3B78399-CDD7-48B6-B225-275C959EC96D}"/>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276600" y="2819401"/>
            <a:ext cx="838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3" name="Group 29">
            <a:extLst>
              <a:ext uri="{FF2B5EF4-FFF2-40B4-BE49-F238E27FC236}">
                <a16:creationId xmlns:a16="http://schemas.microsoft.com/office/drawing/2014/main" xmlns="" id="{5EEB4693-2D3E-4763-9E5C-990B7B90DE85}"/>
              </a:ext>
            </a:extLst>
          </p:cNvPr>
          <p:cNvGrpSpPr>
            <a:grpSpLocks/>
          </p:cNvGrpSpPr>
          <p:nvPr/>
        </p:nvGrpSpPr>
        <p:grpSpPr bwMode="auto">
          <a:xfrm>
            <a:off x="4267200" y="1219200"/>
            <a:ext cx="685800" cy="685800"/>
            <a:chOff x="1056" y="1200"/>
            <a:chExt cx="576" cy="528"/>
          </a:xfrm>
        </p:grpSpPr>
        <p:pic>
          <p:nvPicPr>
            <p:cNvPr id="34" name="Picture 30" descr="P_KT01_XX_00699J">
              <a:extLst>
                <a:ext uri="{FF2B5EF4-FFF2-40B4-BE49-F238E27FC236}">
                  <a16:creationId xmlns:a16="http://schemas.microsoft.com/office/drawing/2014/main" xmlns="" id="{4F0A495E-94EE-4F71-B9C6-A647CD53638D}"/>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56" y="1584"/>
              <a:ext cx="57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1" descr="P_ST80_XX_00814P">
              <a:extLst>
                <a:ext uri="{FF2B5EF4-FFF2-40B4-BE49-F238E27FC236}">
                  <a16:creationId xmlns:a16="http://schemas.microsoft.com/office/drawing/2014/main" xmlns="" id="{E819B9F9-3A2E-4AA6-9C37-FAA0A02D4742}"/>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104" y="1200"/>
              <a:ext cx="480"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6" name="Group 32">
            <a:extLst>
              <a:ext uri="{FF2B5EF4-FFF2-40B4-BE49-F238E27FC236}">
                <a16:creationId xmlns:a16="http://schemas.microsoft.com/office/drawing/2014/main" xmlns="" id="{F2933145-A965-46AE-BCAE-B680E97048C4}"/>
              </a:ext>
            </a:extLst>
          </p:cNvPr>
          <p:cNvGrpSpPr>
            <a:grpSpLocks/>
          </p:cNvGrpSpPr>
          <p:nvPr/>
        </p:nvGrpSpPr>
        <p:grpSpPr bwMode="auto">
          <a:xfrm>
            <a:off x="7162800" y="3505200"/>
            <a:ext cx="2438400" cy="1473200"/>
            <a:chOff x="3168" y="2304"/>
            <a:chExt cx="1536" cy="928"/>
          </a:xfrm>
        </p:grpSpPr>
        <p:sp>
          <p:nvSpPr>
            <p:cNvPr id="37" name="Line 33">
              <a:extLst>
                <a:ext uri="{FF2B5EF4-FFF2-40B4-BE49-F238E27FC236}">
                  <a16:creationId xmlns:a16="http://schemas.microsoft.com/office/drawing/2014/main" xmlns="" id="{FEB3B4A0-3466-4422-8F3C-E1793E7A8AAB}"/>
                </a:ext>
              </a:extLst>
            </p:cNvPr>
            <p:cNvSpPr>
              <a:spLocks noChangeShapeType="1"/>
            </p:cNvSpPr>
            <p:nvPr/>
          </p:nvSpPr>
          <p:spPr bwMode="auto">
            <a:xfrm>
              <a:off x="3888" y="2304"/>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Freeform 34">
              <a:extLst>
                <a:ext uri="{FF2B5EF4-FFF2-40B4-BE49-F238E27FC236}">
                  <a16:creationId xmlns:a16="http://schemas.microsoft.com/office/drawing/2014/main" xmlns="" id="{0A602219-D70F-4AD4-B89F-75E4AFDA18C1}"/>
                </a:ext>
              </a:extLst>
            </p:cNvPr>
            <p:cNvSpPr>
              <a:spLocks/>
            </p:cNvSpPr>
            <p:nvPr/>
          </p:nvSpPr>
          <p:spPr bwMode="auto">
            <a:xfrm>
              <a:off x="3264" y="2640"/>
              <a:ext cx="1248" cy="336"/>
            </a:xfrm>
            <a:custGeom>
              <a:avLst/>
              <a:gdLst>
                <a:gd name="T0" fmla="*/ 0 w 1248"/>
                <a:gd name="T1" fmla="*/ 288 h 336"/>
                <a:gd name="T2" fmla="*/ 0 w 1248"/>
                <a:gd name="T3" fmla="*/ 0 h 336"/>
                <a:gd name="T4" fmla="*/ 1248 w 1248"/>
                <a:gd name="T5" fmla="*/ 0 h 336"/>
                <a:gd name="T6" fmla="*/ 1248 w 1248"/>
                <a:gd name="T7" fmla="*/ 336 h 336"/>
                <a:gd name="T8" fmla="*/ 0 60000 65536"/>
                <a:gd name="T9" fmla="*/ 0 60000 65536"/>
                <a:gd name="T10" fmla="*/ 0 60000 65536"/>
                <a:gd name="T11" fmla="*/ 0 60000 65536"/>
                <a:gd name="T12" fmla="*/ 0 w 1248"/>
                <a:gd name="T13" fmla="*/ 0 h 336"/>
                <a:gd name="T14" fmla="*/ 1248 w 1248"/>
                <a:gd name="T15" fmla="*/ 336 h 336"/>
              </a:gdLst>
              <a:ahLst/>
              <a:cxnLst>
                <a:cxn ang="T8">
                  <a:pos x="T0" y="T1"/>
                </a:cxn>
                <a:cxn ang="T9">
                  <a:pos x="T2" y="T3"/>
                </a:cxn>
                <a:cxn ang="T10">
                  <a:pos x="T4" y="T5"/>
                </a:cxn>
                <a:cxn ang="T11">
                  <a:pos x="T6" y="T7"/>
                </a:cxn>
              </a:cxnLst>
              <a:rect l="T12" t="T13" r="T14" b="T15"/>
              <a:pathLst>
                <a:path w="1248" h="336">
                  <a:moveTo>
                    <a:pt x="0" y="288"/>
                  </a:moveTo>
                  <a:lnTo>
                    <a:pt x="0" y="0"/>
                  </a:lnTo>
                  <a:lnTo>
                    <a:pt x="1248" y="0"/>
                  </a:lnTo>
                  <a:lnTo>
                    <a:pt x="1248" y="336"/>
                  </a:ln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9" name="Line 35">
              <a:extLst>
                <a:ext uri="{FF2B5EF4-FFF2-40B4-BE49-F238E27FC236}">
                  <a16:creationId xmlns:a16="http://schemas.microsoft.com/office/drawing/2014/main" xmlns="" id="{06ADB9C9-F7F3-46B3-A56F-53255DB19EF9}"/>
                </a:ext>
              </a:extLst>
            </p:cNvPr>
            <p:cNvSpPr>
              <a:spLocks noChangeShapeType="1"/>
            </p:cNvSpPr>
            <p:nvPr/>
          </p:nvSpPr>
          <p:spPr bwMode="auto">
            <a:xfrm flipV="1">
              <a:off x="3552"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6">
              <a:extLst>
                <a:ext uri="{FF2B5EF4-FFF2-40B4-BE49-F238E27FC236}">
                  <a16:creationId xmlns:a16="http://schemas.microsoft.com/office/drawing/2014/main" xmlns="" id="{A3675DBC-FB90-4881-94D8-CD1961FB9863}"/>
                </a:ext>
              </a:extLst>
            </p:cNvPr>
            <p:cNvSpPr>
              <a:spLocks noChangeShapeType="1"/>
            </p:cNvSpPr>
            <p:nvPr/>
          </p:nvSpPr>
          <p:spPr bwMode="auto">
            <a:xfrm flipV="1">
              <a:off x="374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37">
              <a:extLst>
                <a:ext uri="{FF2B5EF4-FFF2-40B4-BE49-F238E27FC236}">
                  <a16:creationId xmlns:a16="http://schemas.microsoft.com/office/drawing/2014/main" xmlns="" id="{4AF22778-64D0-4895-B486-AAEAA3AC2504}"/>
                </a:ext>
              </a:extLst>
            </p:cNvPr>
            <p:cNvSpPr>
              <a:spLocks noChangeShapeType="1"/>
            </p:cNvSpPr>
            <p:nvPr/>
          </p:nvSpPr>
          <p:spPr bwMode="auto">
            <a:xfrm flipV="1">
              <a:off x="398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38">
              <a:extLst>
                <a:ext uri="{FF2B5EF4-FFF2-40B4-BE49-F238E27FC236}">
                  <a16:creationId xmlns:a16="http://schemas.microsoft.com/office/drawing/2014/main" xmlns="" id="{9EFD351F-68CE-4CBE-BA49-DE270B8798FA}"/>
                </a:ext>
              </a:extLst>
            </p:cNvPr>
            <p:cNvSpPr>
              <a:spLocks noChangeShapeType="1"/>
            </p:cNvSpPr>
            <p:nvPr/>
          </p:nvSpPr>
          <p:spPr bwMode="auto">
            <a:xfrm flipV="1">
              <a:off x="4224" y="2640"/>
              <a:ext cx="0" cy="33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43" name="Picture 39" descr="P_FI01_XX_04080P">
              <a:extLst>
                <a:ext uri="{FF2B5EF4-FFF2-40B4-BE49-F238E27FC236}">
                  <a16:creationId xmlns:a16="http://schemas.microsoft.com/office/drawing/2014/main" xmlns="" id="{86B8C2CF-0BCD-4A2C-96B6-67C9A3294DA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68" y="2832"/>
              <a:ext cx="1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0" descr="P_D081_XX_00087P">
              <a:extLst>
                <a:ext uri="{FF2B5EF4-FFF2-40B4-BE49-F238E27FC236}">
                  <a16:creationId xmlns:a16="http://schemas.microsoft.com/office/drawing/2014/main" xmlns="" id="{75764175-A393-421C-885D-CA9506D41DA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8" y="2976"/>
              <a:ext cx="336"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1" descr="P_NSD0_XX_00941P">
              <a:extLst>
                <a:ext uri="{FF2B5EF4-FFF2-40B4-BE49-F238E27FC236}">
                  <a16:creationId xmlns:a16="http://schemas.microsoft.com/office/drawing/2014/main" xmlns="" id="{CBFE5FB9-DC05-4359-A24E-AE5A4ABA11B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8" y="2928"/>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42" descr="P_NSW0_XX_00272P">
              <a:extLst>
                <a:ext uri="{FF2B5EF4-FFF2-40B4-BE49-F238E27FC236}">
                  <a16:creationId xmlns:a16="http://schemas.microsoft.com/office/drawing/2014/main" xmlns="" id="{A59541C7-C4FD-42EE-B8DA-1326757305C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3696" y="2784"/>
              <a:ext cx="14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43" descr="P_NSC0_XX_00357P">
              <a:extLst>
                <a:ext uri="{FF2B5EF4-FFF2-40B4-BE49-F238E27FC236}">
                  <a16:creationId xmlns:a16="http://schemas.microsoft.com/office/drawing/2014/main" xmlns="" id="{E2686575-9626-42C6-B34D-C1D29295FEB5}"/>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02" y="2880"/>
              <a:ext cx="7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44" descr="P_NSA0_XX_00474P">
              <a:extLst>
                <a:ext uri="{FF2B5EF4-FFF2-40B4-BE49-F238E27FC236}">
                  <a16:creationId xmlns:a16="http://schemas.microsoft.com/office/drawing/2014/main" xmlns="" id="{AC3648D2-2460-473A-83BE-803560A5F43C}"/>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88" y="2784"/>
              <a:ext cx="19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9" name="Line 45">
            <a:extLst>
              <a:ext uri="{FF2B5EF4-FFF2-40B4-BE49-F238E27FC236}">
                <a16:creationId xmlns:a16="http://schemas.microsoft.com/office/drawing/2014/main" xmlns="" id="{7D5A8BC4-9AA6-47B2-9D83-6977FE482716}"/>
              </a:ext>
            </a:extLst>
          </p:cNvPr>
          <p:cNvSpPr>
            <a:spLocks noChangeShapeType="1"/>
          </p:cNvSpPr>
          <p:nvPr/>
        </p:nvSpPr>
        <p:spPr bwMode="auto">
          <a:xfrm>
            <a:off x="2667000" y="2438400"/>
            <a:ext cx="6324600" cy="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0" name="Group 46">
            <a:extLst>
              <a:ext uri="{FF2B5EF4-FFF2-40B4-BE49-F238E27FC236}">
                <a16:creationId xmlns:a16="http://schemas.microsoft.com/office/drawing/2014/main" xmlns="" id="{52BC20B5-BF94-43F0-BAC2-5C7B5CDCD04C}"/>
              </a:ext>
            </a:extLst>
          </p:cNvPr>
          <p:cNvGrpSpPr>
            <a:grpSpLocks/>
          </p:cNvGrpSpPr>
          <p:nvPr/>
        </p:nvGrpSpPr>
        <p:grpSpPr bwMode="auto">
          <a:xfrm>
            <a:off x="6248400" y="1219200"/>
            <a:ext cx="685800" cy="685800"/>
            <a:chOff x="1056" y="1200"/>
            <a:chExt cx="576" cy="528"/>
          </a:xfrm>
        </p:grpSpPr>
        <p:pic>
          <p:nvPicPr>
            <p:cNvPr id="51" name="Picture 47" descr="P_KT01_XX_00699J">
              <a:extLst>
                <a:ext uri="{FF2B5EF4-FFF2-40B4-BE49-F238E27FC236}">
                  <a16:creationId xmlns:a16="http://schemas.microsoft.com/office/drawing/2014/main" xmlns="" id="{B05F786D-7434-4DED-875E-E6DA947F204E}"/>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56" y="1584"/>
              <a:ext cx="576"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48" descr="P_ST80_XX_00814P">
              <a:extLst>
                <a:ext uri="{FF2B5EF4-FFF2-40B4-BE49-F238E27FC236}">
                  <a16:creationId xmlns:a16="http://schemas.microsoft.com/office/drawing/2014/main" xmlns="" id="{79CD640F-2CA2-4F02-A61C-0A05FFB0B6B5}"/>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104" y="1200"/>
              <a:ext cx="480"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3" name="Picture 49" descr="P_ST70_XX_02120P">
            <a:extLst>
              <a:ext uri="{FF2B5EF4-FFF2-40B4-BE49-F238E27FC236}">
                <a16:creationId xmlns:a16="http://schemas.microsoft.com/office/drawing/2014/main" xmlns="" id="{BBE1A482-C722-4ADD-B17F-94F681FF36DC}"/>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848600" y="2819401"/>
            <a:ext cx="838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Text Box 50">
            <a:extLst>
              <a:ext uri="{FF2B5EF4-FFF2-40B4-BE49-F238E27FC236}">
                <a16:creationId xmlns:a16="http://schemas.microsoft.com/office/drawing/2014/main" xmlns="" id="{38177DD4-78DD-4DAB-8D09-3DD17A03307A}"/>
              </a:ext>
            </a:extLst>
          </p:cNvPr>
          <p:cNvSpPr txBox="1">
            <a:spLocks noChangeArrowheads="1"/>
          </p:cNvSpPr>
          <p:nvPr/>
        </p:nvSpPr>
        <p:spPr bwMode="auto">
          <a:xfrm>
            <a:off x="7010400" y="2193926"/>
            <a:ext cx="2667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1000" b="1">
                <a:solidFill>
                  <a:srgbClr val="008000"/>
                </a:solidFill>
              </a:rPr>
              <a:t>ETHERNET TCP/IP</a:t>
            </a:r>
          </a:p>
        </p:txBody>
      </p:sp>
      <p:sp>
        <p:nvSpPr>
          <p:cNvPr id="55" name="Text Box 51">
            <a:extLst>
              <a:ext uri="{FF2B5EF4-FFF2-40B4-BE49-F238E27FC236}">
                <a16:creationId xmlns:a16="http://schemas.microsoft.com/office/drawing/2014/main" xmlns="" id="{40DB2775-442F-47E6-8EE9-D171594DF7D1}"/>
              </a:ext>
            </a:extLst>
          </p:cNvPr>
          <p:cNvSpPr txBox="1">
            <a:spLocks noChangeArrowheads="1"/>
          </p:cNvSpPr>
          <p:nvPr/>
        </p:nvSpPr>
        <p:spPr bwMode="auto">
          <a:xfrm>
            <a:off x="4724400" y="3657601"/>
            <a:ext cx="1828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1000" b="1">
                <a:solidFill>
                  <a:srgbClr val="CC66FF"/>
                </a:solidFill>
              </a:rPr>
              <a:t>INDUSTRIAL FIELDBUS</a:t>
            </a:r>
          </a:p>
        </p:txBody>
      </p:sp>
      <p:sp>
        <p:nvSpPr>
          <p:cNvPr id="56" name="Text Box 52">
            <a:extLst>
              <a:ext uri="{FF2B5EF4-FFF2-40B4-BE49-F238E27FC236}">
                <a16:creationId xmlns:a16="http://schemas.microsoft.com/office/drawing/2014/main" xmlns="" id="{C960AD93-2364-4F79-B39E-F0B2BAF1D4DF}"/>
              </a:ext>
            </a:extLst>
          </p:cNvPr>
          <p:cNvSpPr txBox="1">
            <a:spLocks noChangeArrowheads="1"/>
          </p:cNvSpPr>
          <p:nvPr/>
        </p:nvSpPr>
        <p:spPr bwMode="auto">
          <a:xfrm>
            <a:off x="1600200" y="4343400"/>
            <a:ext cx="1752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900" b="1"/>
              <a:t>REMOTE I/O</a:t>
            </a:r>
          </a:p>
        </p:txBody>
      </p:sp>
      <p:sp>
        <p:nvSpPr>
          <p:cNvPr id="57" name="Text Box 53">
            <a:extLst>
              <a:ext uri="{FF2B5EF4-FFF2-40B4-BE49-F238E27FC236}">
                <a16:creationId xmlns:a16="http://schemas.microsoft.com/office/drawing/2014/main" xmlns="" id="{1A6D731A-5CF9-4C3C-A71E-0C422C2459D7}"/>
              </a:ext>
            </a:extLst>
          </p:cNvPr>
          <p:cNvSpPr txBox="1">
            <a:spLocks noChangeArrowheads="1"/>
          </p:cNvSpPr>
          <p:nvPr/>
        </p:nvSpPr>
        <p:spPr bwMode="auto">
          <a:xfrm>
            <a:off x="3429000" y="3124200"/>
            <a:ext cx="1752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900" b="1"/>
              <a:t>PLC</a:t>
            </a:r>
          </a:p>
        </p:txBody>
      </p:sp>
      <p:sp>
        <p:nvSpPr>
          <p:cNvPr id="58" name="Text Box 54">
            <a:extLst>
              <a:ext uri="{FF2B5EF4-FFF2-40B4-BE49-F238E27FC236}">
                <a16:creationId xmlns:a16="http://schemas.microsoft.com/office/drawing/2014/main" xmlns="" id="{356235D5-C49E-4731-997C-C12BDCD5A236}"/>
              </a:ext>
            </a:extLst>
          </p:cNvPr>
          <p:cNvSpPr txBox="1">
            <a:spLocks noChangeArrowheads="1"/>
          </p:cNvSpPr>
          <p:nvPr/>
        </p:nvSpPr>
        <p:spPr bwMode="auto">
          <a:xfrm>
            <a:off x="7162800" y="5334000"/>
            <a:ext cx="1752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900" b="1"/>
              <a:t>SENSORS/ACTUATORS</a:t>
            </a:r>
          </a:p>
        </p:txBody>
      </p:sp>
      <p:sp>
        <p:nvSpPr>
          <p:cNvPr id="59" name="Text Box 55">
            <a:extLst>
              <a:ext uri="{FF2B5EF4-FFF2-40B4-BE49-F238E27FC236}">
                <a16:creationId xmlns:a16="http://schemas.microsoft.com/office/drawing/2014/main" xmlns="" id="{46E5F88D-BD42-4C25-B618-AE2786F4E48C}"/>
              </a:ext>
            </a:extLst>
          </p:cNvPr>
          <p:cNvSpPr txBox="1">
            <a:spLocks noChangeArrowheads="1"/>
          </p:cNvSpPr>
          <p:nvPr/>
        </p:nvSpPr>
        <p:spPr bwMode="auto">
          <a:xfrm>
            <a:off x="7848600" y="3886200"/>
            <a:ext cx="1752600"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700" b="1"/>
              <a:t>DIRECT WIRING</a:t>
            </a:r>
          </a:p>
        </p:txBody>
      </p:sp>
      <p:sp>
        <p:nvSpPr>
          <p:cNvPr id="60" name="Text Box 56">
            <a:extLst>
              <a:ext uri="{FF2B5EF4-FFF2-40B4-BE49-F238E27FC236}">
                <a16:creationId xmlns:a16="http://schemas.microsoft.com/office/drawing/2014/main" xmlns="" id="{A0F244BD-6417-4D38-867D-5F7B051C3089}"/>
              </a:ext>
            </a:extLst>
          </p:cNvPr>
          <p:cNvSpPr txBox="1">
            <a:spLocks noChangeArrowheads="1"/>
          </p:cNvSpPr>
          <p:nvPr/>
        </p:nvSpPr>
        <p:spPr bwMode="auto">
          <a:xfrm>
            <a:off x="6858000" y="1447801"/>
            <a:ext cx="2819400" cy="303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40000"/>
              </a:lnSpc>
              <a:spcBef>
                <a:spcPct val="50000"/>
              </a:spcBef>
            </a:pPr>
            <a:r>
              <a:rPr lang="en-US" altLang="en-US" sz="1000" b="1"/>
              <a:t>Supervisory Control And Data Acquisition</a:t>
            </a:r>
          </a:p>
          <a:p>
            <a:pPr algn="ctr">
              <a:lnSpc>
                <a:spcPct val="40000"/>
              </a:lnSpc>
              <a:spcBef>
                <a:spcPct val="50000"/>
              </a:spcBef>
            </a:pPr>
            <a:r>
              <a:rPr lang="en-US" altLang="en-US" sz="1000" b="1"/>
              <a:t>SCADA</a:t>
            </a:r>
          </a:p>
        </p:txBody>
      </p:sp>
      <p:pic>
        <p:nvPicPr>
          <p:cNvPr id="61" name="Picture 57" descr="P_ST70_XX_00087P">
            <a:extLst>
              <a:ext uri="{FF2B5EF4-FFF2-40B4-BE49-F238E27FC236}">
                <a16:creationId xmlns:a16="http://schemas.microsoft.com/office/drawing/2014/main" xmlns="" id="{CB6D3EB3-0325-4042-A560-07916DFAD0AE}"/>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14800" y="4191000"/>
            <a:ext cx="914400"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58" descr="P_ST70_XX_00087P">
            <a:extLst>
              <a:ext uri="{FF2B5EF4-FFF2-40B4-BE49-F238E27FC236}">
                <a16:creationId xmlns:a16="http://schemas.microsoft.com/office/drawing/2014/main" xmlns="" id="{8AB19261-21E1-444A-B381-9E843B18CE5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10200" y="4191000"/>
            <a:ext cx="914400"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59" descr="P_ST70_XX_02120P">
            <a:extLst>
              <a:ext uri="{FF2B5EF4-FFF2-40B4-BE49-F238E27FC236}">
                <a16:creationId xmlns:a16="http://schemas.microsoft.com/office/drawing/2014/main" xmlns="" id="{D9E0F392-CF44-4B88-ABC6-DB2908ECF6F2}"/>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486400" y="2819401"/>
            <a:ext cx="838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Oval 60">
            <a:extLst>
              <a:ext uri="{FF2B5EF4-FFF2-40B4-BE49-F238E27FC236}">
                <a16:creationId xmlns:a16="http://schemas.microsoft.com/office/drawing/2014/main" xmlns="" id="{588EF3D6-85F7-4184-A017-FA0EF091257E}"/>
              </a:ext>
            </a:extLst>
          </p:cNvPr>
          <p:cNvSpPr>
            <a:spLocks noChangeArrowheads="1"/>
          </p:cNvSpPr>
          <p:nvPr/>
        </p:nvSpPr>
        <p:spPr bwMode="auto">
          <a:xfrm>
            <a:off x="3429000" y="3733800"/>
            <a:ext cx="3505200" cy="1219200"/>
          </a:xfrm>
          <a:prstGeom prst="ellipse">
            <a:avLst/>
          </a:prstGeom>
          <a:gradFill rotWithShape="1">
            <a:gsLst>
              <a:gs pos="0">
                <a:schemeClr val="accent2">
                  <a:alpha val="12999"/>
                </a:schemeClr>
              </a:gs>
              <a:gs pos="100000">
                <a:schemeClr val="folHlink">
                  <a:alpha val="12999"/>
                </a:schemeClr>
              </a:gs>
            </a:gsLst>
            <a:lin ang="5400000" scaled="1"/>
          </a:gradFill>
          <a:ln w="9525" algn="ctr">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spTree>
    <p:extLst>
      <p:ext uri="{BB962C8B-B14F-4D97-AF65-F5344CB8AC3E}">
        <p14:creationId xmlns:p14="http://schemas.microsoft.com/office/powerpoint/2010/main" xmlns="" val="4288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2">
            <a:extLst>
              <a:ext uri="{FF2B5EF4-FFF2-40B4-BE49-F238E27FC236}">
                <a16:creationId xmlns:a16="http://schemas.microsoft.com/office/drawing/2014/main" xmlns="" id="{FA239E45-DC28-4AFB-B9EF-BAE0F466F828}"/>
              </a:ext>
            </a:extLst>
          </p:cNvPr>
          <p:cNvSpPr txBox="1">
            <a:spLocks noChangeArrowheads="1"/>
          </p:cNvSpPr>
          <p:nvPr/>
        </p:nvSpPr>
        <p:spPr>
          <a:xfrm>
            <a:off x="2057400" y="1371601"/>
            <a:ext cx="7772400" cy="4227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t>Communication modules.</a:t>
            </a:r>
          </a:p>
          <a:p>
            <a:pPr algn="l"/>
            <a:endParaRPr lang="en-US" altLang="en-US" dirty="0"/>
          </a:p>
          <a:p>
            <a:pPr algn="l"/>
            <a:r>
              <a:rPr lang="en-US" altLang="en-US" dirty="0"/>
              <a:t>I/O Modules. </a:t>
            </a:r>
          </a:p>
          <a:p>
            <a:pPr lvl="1" algn="l"/>
            <a:r>
              <a:rPr lang="en-US" altLang="en-US" dirty="0"/>
              <a:t>Convert physical value into numeric value and vice versa. </a:t>
            </a:r>
          </a:p>
          <a:p>
            <a:pPr lvl="1" algn="l"/>
            <a:endParaRPr lang="en-US" altLang="en-US" dirty="0"/>
          </a:p>
          <a:p>
            <a:pPr algn="l"/>
            <a:r>
              <a:rPr lang="en-US" altLang="en-US" dirty="0"/>
              <a:t>Function modules.</a:t>
            </a:r>
          </a:p>
        </p:txBody>
      </p:sp>
      <p:sp>
        <p:nvSpPr>
          <p:cNvPr id="66" name="Rectangle 3">
            <a:extLst>
              <a:ext uri="{FF2B5EF4-FFF2-40B4-BE49-F238E27FC236}">
                <a16:creationId xmlns:a16="http://schemas.microsoft.com/office/drawing/2014/main" xmlns="" id="{B3F49937-AACF-45A6-A45A-6BC8B09254A7}"/>
              </a:ext>
            </a:extLst>
          </p:cNvPr>
          <p:cNvSpPr txBox="1">
            <a:spLocks noChangeArrowheads="1"/>
          </p:cNvSpPr>
          <p:nvPr/>
        </p:nvSpPr>
        <p:spPr>
          <a:xfrm>
            <a:off x="1600200" y="152400"/>
            <a:ext cx="8707438" cy="9144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t> </a:t>
            </a:r>
            <a:r>
              <a:rPr lang="en-US" altLang="en-US" dirty="0">
                <a:solidFill>
                  <a:srgbClr val="008080"/>
                </a:solidFill>
              </a:rPr>
              <a:t>PLC-</a:t>
            </a:r>
            <a:r>
              <a:rPr lang="en-US" altLang="en-US" dirty="0"/>
              <a:t> Periphery stations</a:t>
            </a:r>
          </a:p>
        </p:txBody>
      </p:sp>
    </p:spTree>
    <p:extLst>
      <p:ext uri="{BB962C8B-B14F-4D97-AF65-F5344CB8AC3E}">
        <p14:creationId xmlns:p14="http://schemas.microsoft.com/office/powerpoint/2010/main" xmlns="" val="3688888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778AC26-BCF1-4C68-866D-C393D88CE1E2}"/>
              </a:ext>
            </a:extLst>
          </p:cNvPr>
          <p:cNvSpPr txBox="1">
            <a:spLocks noChangeArrowheads="1"/>
          </p:cNvSpPr>
          <p:nvPr/>
        </p:nvSpPr>
        <p:spPr>
          <a:xfrm>
            <a:off x="2590800" y="1676401"/>
            <a:ext cx="7772400" cy="4227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t>Ethernet</a:t>
            </a:r>
          </a:p>
          <a:p>
            <a:pPr algn="l"/>
            <a:r>
              <a:rPr lang="en-US" altLang="en-US" dirty="0"/>
              <a:t>Profibus</a:t>
            </a:r>
          </a:p>
          <a:p>
            <a:pPr algn="l"/>
            <a:r>
              <a:rPr lang="en-US" altLang="en-US" dirty="0"/>
              <a:t>CAN</a:t>
            </a:r>
          </a:p>
          <a:p>
            <a:pPr algn="l"/>
            <a:r>
              <a:rPr lang="en-US" altLang="en-US" dirty="0"/>
              <a:t>Point to Point</a:t>
            </a:r>
          </a:p>
          <a:p>
            <a:pPr algn="l"/>
            <a:r>
              <a:rPr lang="en-US" altLang="en-US" dirty="0"/>
              <a:t>Serial RS 232, RS 485</a:t>
            </a:r>
          </a:p>
          <a:p>
            <a:pPr algn="l"/>
            <a:r>
              <a:rPr lang="en-US" altLang="en-US" dirty="0"/>
              <a:t>AS-Interface</a:t>
            </a:r>
          </a:p>
          <a:p>
            <a:pPr algn="l"/>
            <a:r>
              <a:rPr lang="en-US" altLang="en-US" dirty="0"/>
              <a:t>Modbus…</a:t>
            </a:r>
          </a:p>
          <a:p>
            <a:endParaRPr lang="en-US" altLang="en-US" dirty="0"/>
          </a:p>
        </p:txBody>
      </p:sp>
      <p:sp>
        <p:nvSpPr>
          <p:cNvPr id="5" name="Rectangle 3">
            <a:extLst>
              <a:ext uri="{FF2B5EF4-FFF2-40B4-BE49-F238E27FC236}">
                <a16:creationId xmlns:a16="http://schemas.microsoft.com/office/drawing/2014/main" xmlns="" id="{CD896640-9DBC-4D26-8150-AEB9469BA427}"/>
              </a:ext>
            </a:extLst>
          </p:cNvPr>
          <p:cNvSpPr txBox="1">
            <a:spLocks noChangeArrowheads="1"/>
          </p:cNvSpPr>
          <p:nvPr/>
        </p:nvSpPr>
        <p:spPr>
          <a:xfrm>
            <a:off x="1600200" y="152400"/>
            <a:ext cx="8707438" cy="914400"/>
          </a:xfrm>
          <a:prstGeom prst="rect">
            <a:avLst/>
          </a:prstGeom>
          <a:no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a:t> </a:t>
            </a:r>
            <a:r>
              <a:rPr lang="en-US" altLang="en-US">
                <a:solidFill>
                  <a:srgbClr val="008080"/>
                </a:solidFill>
              </a:rPr>
              <a:t>PLC-</a:t>
            </a:r>
            <a:r>
              <a:rPr lang="en-US" altLang="en-US"/>
              <a:t> Communication modules</a:t>
            </a:r>
          </a:p>
        </p:txBody>
      </p:sp>
    </p:spTree>
    <p:extLst>
      <p:ext uri="{BB962C8B-B14F-4D97-AF65-F5344CB8AC3E}">
        <p14:creationId xmlns:p14="http://schemas.microsoft.com/office/powerpoint/2010/main" xmlns="" val="269408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F3BDBCE5-1960-46FE-8FA5-CA1BDB69D045}"/>
              </a:ext>
            </a:extLst>
          </p:cNvPr>
          <p:cNvSpPr txBox="1">
            <a:spLocks noChangeArrowheads="1"/>
          </p:cNvSpPr>
          <p:nvPr/>
        </p:nvSpPr>
        <p:spPr>
          <a:xfrm>
            <a:off x="2057400" y="1371600"/>
            <a:ext cx="7772400" cy="4876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t>Analog </a:t>
            </a:r>
          </a:p>
          <a:p>
            <a:pPr lvl="1" algn="l"/>
            <a:r>
              <a:rPr lang="en-US" altLang="en-US" dirty="0"/>
              <a:t>16-bit signed from -32768 to 32767.</a:t>
            </a:r>
          </a:p>
          <a:p>
            <a:pPr lvl="1" algn="l"/>
            <a:r>
              <a:rPr lang="en-US" altLang="en-US" dirty="0"/>
              <a:t>Inputs: Resistance, Current, Voltage, thermocouple…</a:t>
            </a:r>
          </a:p>
          <a:p>
            <a:pPr lvl="1" algn="l"/>
            <a:r>
              <a:rPr lang="en-US" altLang="en-US" dirty="0"/>
              <a:t>Outputs: Current, voltage.</a:t>
            </a:r>
          </a:p>
          <a:p>
            <a:pPr lvl="1" algn="l"/>
            <a:endParaRPr lang="en-US" altLang="en-US" dirty="0"/>
          </a:p>
          <a:p>
            <a:pPr algn="l"/>
            <a:r>
              <a:rPr lang="en-US" altLang="en-US" dirty="0"/>
              <a:t>Digital</a:t>
            </a:r>
          </a:p>
          <a:p>
            <a:pPr lvl="1" algn="l"/>
            <a:r>
              <a:rPr lang="en-US" altLang="en-US" dirty="0"/>
              <a:t>1-bit</a:t>
            </a:r>
          </a:p>
          <a:p>
            <a:pPr lvl="1" algn="l"/>
            <a:r>
              <a:rPr lang="en-US" altLang="en-US" dirty="0"/>
              <a:t>Inputs: 120v-230v AC, 24v DC</a:t>
            </a:r>
          </a:p>
          <a:p>
            <a:pPr lvl="1" algn="l"/>
            <a:r>
              <a:rPr lang="en-US" altLang="en-US" dirty="0"/>
              <a:t>Outputs: Relay, 120v-230v AC, 24v-48v-125v DC.</a:t>
            </a:r>
          </a:p>
        </p:txBody>
      </p:sp>
      <p:sp>
        <p:nvSpPr>
          <p:cNvPr id="7" name="Rectangle 3">
            <a:extLst>
              <a:ext uri="{FF2B5EF4-FFF2-40B4-BE49-F238E27FC236}">
                <a16:creationId xmlns:a16="http://schemas.microsoft.com/office/drawing/2014/main" xmlns="" id="{125B3FD2-9F44-4F05-873D-CF8F28581355}"/>
              </a:ext>
            </a:extLst>
          </p:cNvPr>
          <p:cNvSpPr txBox="1">
            <a:spLocks noChangeArrowheads="1"/>
          </p:cNvSpPr>
          <p:nvPr/>
        </p:nvSpPr>
        <p:spPr>
          <a:xfrm>
            <a:off x="1600200" y="152400"/>
            <a:ext cx="8707438" cy="914400"/>
          </a:xfrm>
          <a:prstGeom prst="rect">
            <a:avLst/>
          </a:prstGeom>
          <a:no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a:t> </a:t>
            </a:r>
            <a:r>
              <a:rPr lang="en-US" altLang="en-US">
                <a:solidFill>
                  <a:srgbClr val="008080"/>
                </a:solidFill>
              </a:rPr>
              <a:t>PLC-</a:t>
            </a:r>
            <a:r>
              <a:rPr lang="en-US" altLang="en-US"/>
              <a:t> Input / Output modules</a:t>
            </a:r>
          </a:p>
        </p:txBody>
      </p:sp>
    </p:spTree>
    <p:extLst>
      <p:ext uri="{BB962C8B-B14F-4D97-AF65-F5344CB8AC3E}">
        <p14:creationId xmlns:p14="http://schemas.microsoft.com/office/powerpoint/2010/main" xmlns="" val="336006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0953"/>
            <a:ext cx="12192000" cy="6888953"/>
          </a:xfrm>
          <a:prstGeom prst="rect">
            <a:avLst/>
          </a:prstGeom>
          <a:noFill/>
          <a:ln w="9525">
            <a:noFill/>
            <a:miter lim="800000"/>
            <a:headEnd/>
            <a:tailEnd/>
          </a:ln>
          <a:effectLst/>
        </p:spPr>
      </p:pic>
      <p:sp>
        <p:nvSpPr>
          <p:cNvPr id="606213" name="Rectangle 5"/>
          <p:cNvSpPr>
            <a:spLocks noChangeArrowheads="1"/>
          </p:cNvSpPr>
          <p:nvPr/>
        </p:nvSpPr>
        <p:spPr bwMode="auto">
          <a:xfrm>
            <a:off x="609600" y="2286000"/>
            <a:ext cx="10871200" cy="3657600"/>
          </a:xfrm>
          <a:prstGeom prst="rect">
            <a:avLst/>
          </a:prstGeom>
          <a:noFill/>
          <a:ln w="9525">
            <a:noFill/>
            <a:miter lim="800000"/>
            <a:headEnd/>
            <a:tailEnd/>
          </a:ln>
          <a:effectLst/>
        </p:spPr>
        <p:txBody>
          <a:bodyPr anchor="ctr"/>
          <a:lstStyle/>
          <a:p>
            <a:pPr algn="just" eaLnBrk="1" hangingPunct="1">
              <a:defRPr/>
            </a:pPr>
            <a:r>
              <a:rPr lang="en-US" sz="2400" dirty="0">
                <a:effectLst>
                  <a:outerShdw blurRad="38100" dist="38100" dir="2700000" algn="tl">
                    <a:srgbClr val="000000"/>
                  </a:outerShdw>
                </a:effectLst>
                <a:latin typeface="Arial" pitchFamily="34" charset="0"/>
              </a:rPr>
              <a:t>PLC is: A digital electronic device using a programmable memory to store instructions and to implement specific functions such as logic, sequence, counting, timing and arithmetic to control machines and processes through digital or analog input/output modules.</a:t>
            </a:r>
          </a:p>
          <a:p>
            <a:pPr algn="just" eaLnBrk="1" hangingPunct="1">
              <a:defRPr/>
            </a:pPr>
            <a:r>
              <a:rPr lang="en-US" sz="2400" dirty="0">
                <a:effectLst>
                  <a:outerShdw blurRad="38100" dist="38100" dir="2700000" algn="tl">
                    <a:srgbClr val="000000"/>
                  </a:outerShdw>
                </a:effectLst>
                <a:latin typeface="Arial" pitchFamily="34" charset="0"/>
              </a:rPr>
              <a:t/>
            </a:r>
            <a:br>
              <a:rPr lang="en-US" sz="2400" dirty="0">
                <a:effectLst>
                  <a:outerShdw blurRad="38100" dist="38100" dir="2700000" algn="tl">
                    <a:srgbClr val="000000"/>
                  </a:outerShdw>
                </a:effectLst>
                <a:latin typeface="Arial" pitchFamily="34" charset="0"/>
              </a:rPr>
            </a:br>
            <a:endParaRPr lang="en-US" sz="2400" dirty="0">
              <a:effectLst>
                <a:outerShdw blurRad="38100" dist="38100" dir="2700000" algn="tl">
                  <a:srgbClr val="000000"/>
                </a:outerShdw>
              </a:effectLst>
              <a:latin typeface="Arial" pitchFamily="34" charset="0"/>
            </a:endParaRPr>
          </a:p>
        </p:txBody>
      </p:sp>
      <p:sp>
        <p:nvSpPr>
          <p:cNvPr id="606214" name="Rectangle 6"/>
          <p:cNvSpPr>
            <a:spLocks noGrp="1" noChangeArrowheads="1"/>
          </p:cNvSpPr>
          <p:nvPr>
            <p:ph type="title"/>
          </p:nvPr>
        </p:nvSpPr>
        <p:spPr>
          <a:xfrm>
            <a:off x="711200" y="1143001"/>
            <a:ext cx="10972800" cy="1139825"/>
          </a:xfrm>
        </p:spPr>
        <p:txBody>
          <a:bodyPr/>
          <a:lstStyle/>
          <a:p>
            <a:pPr algn="ctr" eaLnBrk="1" hangingPunct="1">
              <a:defRPr/>
            </a:pPr>
            <a:r>
              <a:rPr lang="en-US" dirty="0"/>
              <a:t>Definition</a:t>
            </a:r>
          </a:p>
        </p:txBody>
      </p:sp>
    </p:spTree>
  </p:cSld>
  <p:clrMapOvr>
    <a:masterClrMapping/>
  </p:clrMapOvr>
  <p:transition advTm="7503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srcRect/>
          <a:stretch>
            <a:fillRect/>
          </a:stretch>
        </p:blipFill>
        <p:spPr bwMode="auto">
          <a:xfrm>
            <a:off x="-101178" y="0"/>
            <a:ext cx="12124856" cy="6858000"/>
          </a:xfrm>
          <a:prstGeom prst="rect">
            <a:avLst/>
          </a:prstGeom>
          <a:noFill/>
          <a:ln w="9525">
            <a:noFill/>
            <a:miter lim="800000"/>
            <a:headEnd/>
            <a:tailEnd/>
          </a:ln>
          <a:effectLst/>
        </p:spPr>
      </p:pic>
      <p:sp>
        <p:nvSpPr>
          <p:cNvPr id="25601" name="Rectangle 1"/>
          <p:cNvSpPr>
            <a:spLocks noChangeArrowheads="1"/>
          </p:cNvSpPr>
          <p:nvPr/>
        </p:nvSpPr>
        <p:spPr bwMode="auto">
          <a:xfrm>
            <a:off x="622876" y="980661"/>
            <a:ext cx="4943037"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r>
            <a:b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br>
            <a:r>
              <a:rPr kumimoji="0" lang="en-US" sz="20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PLC components: </a:t>
            </a:r>
            <a:endParaRPr kumimoji="0" lang="en-US" sz="2000" b="1"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CPU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Rack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Input assembling card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Output assembling card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Power supply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Programming unit software PC</a:t>
            </a:r>
          </a:p>
          <a:p>
            <a:pPr lvl="0" algn="just" fontAlgn="base">
              <a:spcBef>
                <a:spcPct val="0"/>
              </a:spcBef>
              <a:spcAft>
                <a:spcPct val="0"/>
              </a:spcAft>
            </a:pPr>
            <a:endParaRPr lang="en-US" sz="2000" b="1" dirty="0">
              <a:solidFill>
                <a:srgbClr val="FFFF00"/>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2000" b="1" dirty="0">
                <a:solidFill>
                  <a:srgbClr val="FFFF00"/>
                </a:solidFill>
                <a:latin typeface="Times New Roman" pitchFamily="18" charset="0"/>
                <a:ea typeface="Calibri" pitchFamily="34" charset="0"/>
                <a:cs typeface="Times New Roman" pitchFamily="18" charset="0"/>
              </a:rPr>
              <a:t>Memory of PLC</a:t>
            </a:r>
            <a:r>
              <a:rPr lang="en-US" sz="2000" dirty="0">
                <a:solidFill>
                  <a:srgbClr val="FFFF00"/>
                </a:solidFill>
                <a:latin typeface="Times New Roman" pitchFamily="18" charset="0"/>
                <a:ea typeface="Calibri" pitchFamily="34" charset="0"/>
                <a:cs typeface="Times New Roman" pitchFamily="18" charset="0"/>
              </a:rPr>
              <a:t>: Two type memory of PLC. </a:t>
            </a:r>
            <a:endParaRPr lang="en-US" sz="2000" dirty="0">
              <a:solidFill>
                <a:srgbClr val="FFFF0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n-US" sz="2000" dirty="0">
                <a:solidFill>
                  <a:srgbClr val="FFFF00"/>
                </a:solidFill>
                <a:latin typeface="Times New Roman" pitchFamily="18" charset="0"/>
                <a:ea typeface="Calibri" pitchFamily="34" charset="0"/>
                <a:cs typeface="Times New Roman" pitchFamily="18" charset="0"/>
              </a:rPr>
              <a:t>Volatile losses is content when power is off.</a:t>
            </a:r>
            <a:endParaRPr lang="en-US" sz="2000" dirty="0">
              <a:solidFill>
                <a:srgbClr val="FFFF0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n-US" sz="2000" dirty="0">
                <a:solidFill>
                  <a:srgbClr val="FFFF00"/>
                </a:solidFill>
                <a:latin typeface="Times New Roman" pitchFamily="18" charset="0"/>
                <a:ea typeface="Calibri" pitchFamily="34" charset="0"/>
                <a:cs typeface="Times New Roman" pitchFamily="18" charset="0"/>
              </a:rPr>
              <a:t>Volatile the content are not loss is absence of power failure</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p:txBody>
      </p:sp>
      <p:sp>
        <p:nvSpPr>
          <p:cNvPr id="25602" name="Rectangle 2"/>
          <p:cNvSpPr>
            <a:spLocks noChangeArrowheads="1"/>
          </p:cNvSpPr>
          <p:nvPr/>
        </p:nvSpPr>
        <p:spPr bwMode="auto">
          <a:xfrm>
            <a:off x="6095999" y="964046"/>
            <a:ext cx="5232037"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Basic operation of PLC:</a:t>
            </a: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1.The operation of PLC is scan or read from the input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2. Execute or solved the logic,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3.Update or write to the output device</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A system engineer or plc engineer will first creative programming logic in a programming device. these logic can be written a in a leader logic or functional block diagram chart or any other language. Programmer then download program to the PLC. This is usually done by connecting the programmer to the PLC. Once the program did to the PLC it is not necessary for the PC to remain connected.</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9070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srcRect/>
          <a:stretch>
            <a:fillRect/>
          </a:stretch>
        </p:blipFill>
        <p:spPr bwMode="auto">
          <a:xfrm>
            <a:off x="-101178" y="0"/>
            <a:ext cx="12124856" cy="6858000"/>
          </a:xfrm>
          <a:prstGeom prst="rect">
            <a:avLst/>
          </a:prstGeom>
          <a:noFill/>
          <a:ln w="9525">
            <a:noFill/>
            <a:miter lim="800000"/>
            <a:headEnd/>
            <a:tailEnd/>
          </a:ln>
          <a:effectLst/>
        </p:spPr>
      </p:pic>
      <p:sp>
        <p:nvSpPr>
          <p:cNvPr id="25601" name="Rectangle 1"/>
          <p:cNvSpPr>
            <a:spLocks noChangeArrowheads="1"/>
          </p:cNvSpPr>
          <p:nvPr/>
        </p:nvSpPr>
        <p:spPr bwMode="auto">
          <a:xfrm>
            <a:off x="622876" y="980661"/>
            <a:ext cx="4943037"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r>
            <a:b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br>
            <a:r>
              <a:rPr kumimoji="0" lang="en-US" sz="20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PLC components: </a:t>
            </a:r>
            <a:endParaRPr kumimoji="0" lang="en-US" sz="2000" b="1"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CPU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Rack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Input assembling card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Output assembling card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Power supply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Programming unit software PC</a:t>
            </a:r>
          </a:p>
          <a:p>
            <a:pPr lvl="0" algn="just" fontAlgn="base">
              <a:spcBef>
                <a:spcPct val="0"/>
              </a:spcBef>
              <a:spcAft>
                <a:spcPct val="0"/>
              </a:spcAft>
            </a:pPr>
            <a:endParaRPr lang="en-US" sz="2000" b="1" dirty="0">
              <a:solidFill>
                <a:srgbClr val="FFFF00"/>
              </a:solidFill>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2000" b="1" dirty="0">
                <a:solidFill>
                  <a:srgbClr val="FFFF00"/>
                </a:solidFill>
                <a:latin typeface="Times New Roman" pitchFamily="18" charset="0"/>
                <a:ea typeface="Calibri" pitchFamily="34" charset="0"/>
                <a:cs typeface="Times New Roman" pitchFamily="18" charset="0"/>
              </a:rPr>
              <a:t>Memory of PLC</a:t>
            </a:r>
            <a:r>
              <a:rPr lang="en-US" sz="2000" dirty="0">
                <a:solidFill>
                  <a:srgbClr val="FFFF00"/>
                </a:solidFill>
                <a:latin typeface="Times New Roman" pitchFamily="18" charset="0"/>
                <a:ea typeface="Calibri" pitchFamily="34" charset="0"/>
                <a:cs typeface="Times New Roman" pitchFamily="18" charset="0"/>
              </a:rPr>
              <a:t>: Two type memory of PLC. </a:t>
            </a:r>
            <a:endParaRPr lang="en-US" sz="2000" dirty="0">
              <a:solidFill>
                <a:srgbClr val="FFFF0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n-US" sz="2000" dirty="0">
                <a:solidFill>
                  <a:srgbClr val="FFFF00"/>
                </a:solidFill>
                <a:latin typeface="Times New Roman" pitchFamily="18" charset="0"/>
                <a:ea typeface="Calibri" pitchFamily="34" charset="0"/>
                <a:cs typeface="Times New Roman" pitchFamily="18" charset="0"/>
              </a:rPr>
              <a:t>Volatile losses is content when power is off.</a:t>
            </a:r>
            <a:endParaRPr lang="en-US" sz="2000" dirty="0">
              <a:solidFill>
                <a:srgbClr val="FFFF0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en-US" sz="2000" dirty="0">
                <a:solidFill>
                  <a:srgbClr val="FFFF00"/>
                </a:solidFill>
                <a:latin typeface="Times New Roman" pitchFamily="18" charset="0"/>
                <a:ea typeface="Calibri" pitchFamily="34" charset="0"/>
                <a:cs typeface="Times New Roman" pitchFamily="18" charset="0"/>
              </a:rPr>
              <a:t>Volatile the content are not loss is absence of power failure</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p:txBody>
      </p:sp>
      <p:sp>
        <p:nvSpPr>
          <p:cNvPr id="25602" name="Rectangle 2"/>
          <p:cNvSpPr>
            <a:spLocks noChangeArrowheads="1"/>
          </p:cNvSpPr>
          <p:nvPr/>
        </p:nvSpPr>
        <p:spPr bwMode="auto">
          <a:xfrm>
            <a:off x="6095999" y="964046"/>
            <a:ext cx="5232037"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Basic operation of PLC:</a:t>
            </a: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1.The operation of PLC is scan or read from the input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2. Execute or solved the logic, </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3.Update or write to the output device</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A system engineer or plc engineer will first creative programming logic in a programming device. these logic can be written a in a leader logic or functional block diagram chart or any other language. Programmer then download program to the PLC. This is usually done by connecting the programmer to the PLC. Once the program did to the PLC it is not necessary for the PC to remain connected.</a:t>
            </a:r>
            <a:endParaRPr kumimoji="0" lang="en-US" sz="2000" b="0" i="0" u="none" strike="noStrike" cap="none" normalizeH="0" baseline="0" dirty="0">
              <a:ln>
                <a:noFill/>
              </a:ln>
              <a:solidFill>
                <a:srgbClr val="FFFF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9070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oundstooth Title Content PowerPoint Template"/>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7" name="Rectangle 2"/>
          <p:cNvSpPr txBox="1">
            <a:spLocks noChangeArrowheads="1"/>
          </p:cNvSpPr>
          <p:nvPr/>
        </p:nvSpPr>
        <p:spPr>
          <a:xfrm>
            <a:off x="1825624" y="541338"/>
            <a:ext cx="8492083" cy="882370"/>
          </a:xfrm>
          <a:prstGeom prst="rect">
            <a:avLst/>
          </a:prstGeom>
          <a:noFill/>
        </p:spPr>
        <p:txBody>
          <a:bodyPr vert="horz" wrap="square" lIns="63595" tIns="25438" rIns="63595" bIns="25438"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PLC ARCHITECTURE</a:t>
            </a:r>
          </a:p>
        </p:txBody>
      </p:sp>
      <p:sp>
        <p:nvSpPr>
          <p:cNvPr id="8" name="Rectangle 3"/>
          <p:cNvSpPr txBox="1">
            <a:spLocks noChangeArrowheads="1"/>
          </p:cNvSpPr>
          <p:nvPr/>
        </p:nvSpPr>
        <p:spPr>
          <a:xfrm>
            <a:off x="2163170" y="1497605"/>
            <a:ext cx="8075613" cy="746125"/>
          </a:xfrm>
          <a:prstGeom prst="rect">
            <a:avLst/>
          </a:prstGeom>
          <a:noFill/>
        </p:spPr>
        <p:txBody>
          <a:bodyPr vert="horz" lIns="63595" tIns="25438" rIns="63595" bIns="25438" rtlCol="0">
            <a:spAutoFit/>
          </a:bodyPr>
          <a:lstStyle/>
          <a:p>
            <a:pPr marL="0" marR="0" lvl="0" indent="0" algn="ctr" defTabSz="912813" rtl="0" eaLnBrk="1" fontAlgn="auto" latinLnBrk="0" hangingPunct="1">
              <a:lnSpc>
                <a:spcPct val="95000"/>
              </a:lnSpc>
              <a:spcBef>
                <a:spcPct val="4700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Programmable controllers replace most of the relay panel wiring by software programming.</a:t>
            </a:r>
          </a:p>
        </p:txBody>
      </p:sp>
      <p:pic>
        <p:nvPicPr>
          <p:cNvPr id="9" name="Picture 4"/>
          <p:cNvPicPr>
            <a:picLocks noChangeArrowheads="1"/>
          </p:cNvPicPr>
          <p:nvPr/>
        </p:nvPicPr>
        <p:blipFill>
          <a:blip r:embed="rId3"/>
          <a:srcRect/>
          <a:stretch>
            <a:fillRect/>
          </a:stretch>
        </p:blipFill>
        <p:spPr bwMode="auto">
          <a:xfrm>
            <a:off x="4049642" y="2466762"/>
            <a:ext cx="5111750" cy="3003550"/>
          </a:xfrm>
          <a:prstGeom prst="rect">
            <a:avLst/>
          </a:prstGeom>
          <a:noFill/>
          <a:ln w="12700">
            <a:noFill/>
            <a:miter lim="800000"/>
            <a:headEnd/>
            <a:tailEnd/>
          </a:ln>
        </p:spPr>
      </p:pic>
      <p:sp>
        <p:nvSpPr>
          <p:cNvPr id="10" name="Rectangle 5"/>
          <p:cNvSpPr>
            <a:spLocks noChangeArrowheads="1"/>
          </p:cNvSpPr>
          <p:nvPr/>
        </p:nvSpPr>
        <p:spPr bwMode="auto">
          <a:xfrm>
            <a:off x="5873963" y="6038590"/>
            <a:ext cx="1603375" cy="293687"/>
          </a:xfrm>
          <a:prstGeom prst="rect">
            <a:avLst/>
          </a:prstGeom>
          <a:noFill/>
          <a:ln w="12700">
            <a:noFill/>
            <a:miter lim="800000"/>
            <a:headEnd/>
            <a:tailEnd/>
          </a:ln>
        </p:spPr>
        <p:txBody>
          <a:bodyPr wrap="none" lIns="63595" tIns="25438" rIns="63595" bIns="25438">
            <a:spAutoFit/>
          </a:bodyPr>
          <a:lstStyle/>
          <a:p>
            <a:pPr defTabSz="915988" eaLnBrk="0" hangingPunct="0">
              <a:lnSpc>
                <a:spcPct val="88000"/>
              </a:lnSpc>
            </a:pPr>
            <a:r>
              <a:rPr lang="en-US" sz="1800" b="1" dirty="0">
                <a:latin typeface="Arial" charset="0"/>
              </a:rPr>
              <a:t>A typical PLC</a:t>
            </a:r>
          </a:p>
        </p:txBody>
      </p:sp>
    </p:spTree>
    <p:extLst>
      <p:ext uri="{BB962C8B-B14F-4D97-AF65-F5344CB8AC3E}">
        <p14:creationId xmlns:p14="http://schemas.microsoft.com/office/powerpoint/2010/main" xmlns="" val="199070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5" name="Picture 21" descr="PLC Systems, Industrial Control Systems | Hitachi IESA"/>
          <p:cNvPicPr>
            <a:picLocks noChangeAspect="1" noChangeArrowheads="1"/>
          </p:cNvPicPr>
          <p:nvPr/>
        </p:nvPicPr>
        <p:blipFill>
          <a:blip r:embed="rId2"/>
          <a:srcRect/>
          <a:stretch>
            <a:fillRect/>
          </a:stretch>
        </p:blipFill>
        <p:spPr bwMode="auto">
          <a:xfrm>
            <a:off x="3190323" y="4638260"/>
            <a:ext cx="3971925" cy="1981201"/>
          </a:xfrm>
          <a:prstGeom prst="rect">
            <a:avLst/>
          </a:prstGeom>
          <a:noFill/>
        </p:spPr>
      </p:pic>
      <p:pic>
        <p:nvPicPr>
          <p:cNvPr id="26631" name="Picture 7" descr="PLC Programmable Controllers | Allen-Bradley"/>
          <p:cNvPicPr>
            <a:picLocks noChangeAspect="1" noChangeArrowheads="1"/>
          </p:cNvPicPr>
          <p:nvPr/>
        </p:nvPicPr>
        <p:blipFill>
          <a:blip r:embed="rId3"/>
          <a:srcRect/>
          <a:stretch>
            <a:fillRect/>
          </a:stretch>
        </p:blipFill>
        <p:spPr bwMode="auto">
          <a:xfrm>
            <a:off x="7739623" y="318052"/>
            <a:ext cx="4452377" cy="2504462"/>
          </a:xfrm>
          <a:prstGeom prst="rect">
            <a:avLst/>
          </a:prstGeom>
          <a:noFill/>
        </p:spPr>
      </p:pic>
      <p:sp>
        <p:nvSpPr>
          <p:cNvPr id="8" name="Rectangle 7"/>
          <p:cNvSpPr/>
          <p:nvPr/>
        </p:nvSpPr>
        <p:spPr>
          <a:xfrm>
            <a:off x="238540" y="631568"/>
            <a:ext cx="2425147" cy="4401205"/>
          </a:xfrm>
          <a:prstGeom prst="rect">
            <a:avLst/>
          </a:prstGeom>
        </p:spPr>
        <p:txBody>
          <a:bodyPr wrap="square">
            <a:spAutoFit/>
          </a:bodyPr>
          <a:lstStyle/>
          <a:p>
            <a:r>
              <a:rPr lang="en-US" sz="2000" dirty="0">
                <a:latin typeface="Times New Roman" pitchFamily="18" charset="0"/>
                <a:cs typeface="Times New Roman" pitchFamily="18" charset="0"/>
              </a:rPr>
              <a:t>Siemens</a:t>
            </a:r>
          </a:p>
          <a:p>
            <a:r>
              <a:rPr lang="en-US" sz="2000" dirty="0">
                <a:latin typeface="Times New Roman" pitchFamily="18" charset="0"/>
                <a:cs typeface="Times New Roman" pitchFamily="18" charset="0"/>
              </a:rPr>
              <a:t>Allen Bradley</a:t>
            </a:r>
          </a:p>
          <a:p>
            <a:r>
              <a:rPr lang="en-US" sz="2000" dirty="0">
                <a:latin typeface="Times New Roman" pitchFamily="18" charset="0"/>
                <a:cs typeface="Times New Roman" pitchFamily="18" charset="0"/>
              </a:rPr>
              <a:t>ABB</a:t>
            </a:r>
          </a:p>
          <a:p>
            <a:r>
              <a:rPr lang="en-US" sz="2000" dirty="0">
                <a:latin typeface="Times New Roman" pitchFamily="18" charset="0"/>
                <a:cs typeface="Times New Roman" pitchFamily="18" charset="0"/>
              </a:rPr>
              <a:t>Omron</a:t>
            </a:r>
          </a:p>
          <a:p>
            <a:r>
              <a:rPr lang="en-US" sz="2000" dirty="0">
                <a:latin typeface="Times New Roman" pitchFamily="18" charset="0"/>
                <a:cs typeface="Times New Roman" pitchFamily="18" charset="0"/>
              </a:rPr>
              <a:t>Delta</a:t>
            </a:r>
          </a:p>
          <a:p>
            <a:r>
              <a:rPr lang="en-US" sz="2000" dirty="0">
                <a:latin typeface="Times New Roman" pitchFamily="18" charset="0"/>
                <a:cs typeface="Times New Roman" pitchFamily="18" charset="0"/>
              </a:rPr>
              <a:t>Honeywell</a:t>
            </a:r>
          </a:p>
          <a:p>
            <a:r>
              <a:rPr lang="en-US" sz="2000" dirty="0" err="1">
                <a:latin typeface="Times New Roman" pitchFamily="18" charset="0"/>
                <a:cs typeface="Times New Roman" pitchFamily="18" charset="0"/>
              </a:rPr>
              <a:t>GeFanuc</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Schneider Electric (Previously </a:t>
            </a:r>
            <a:r>
              <a:rPr lang="en-US" sz="2000" dirty="0" err="1">
                <a:latin typeface="Times New Roman" pitchFamily="18" charset="0"/>
                <a:cs typeface="Times New Roman" pitchFamily="18" charset="0"/>
              </a:rPr>
              <a:t>Modicon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Mitsubishi</a:t>
            </a:r>
          </a:p>
          <a:p>
            <a:r>
              <a:rPr lang="en-US" sz="2000" dirty="0">
                <a:latin typeface="Times New Roman" pitchFamily="18" charset="0"/>
                <a:cs typeface="Times New Roman" pitchFamily="18" charset="0"/>
              </a:rPr>
              <a:t>Delta</a:t>
            </a:r>
          </a:p>
          <a:p>
            <a:r>
              <a:rPr lang="en-US" sz="2000" dirty="0">
                <a:latin typeface="Times New Roman" pitchFamily="18" charset="0"/>
                <a:cs typeface="Times New Roman" pitchFamily="18" charset="0"/>
              </a:rPr>
              <a:t>Yokogawa</a:t>
            </a:r>
          </a:p>
          <a:p>
            <a:r>
              <a:rPr lang="en-US" sz="2000" dirty="0">
                <a:latin typeface="Times New Roman" pitchFamily="18" charset="0"/>
                <a:cs typeface="Times New Roman" pitchFamily="18" charset="0"/>
              </a:rPr>
              <a:t>Toshiba</a:t>
            </a:r>
          </a:p>
          <a:p>
            <a:endParaRPr lang="en-US" sz="2000" dirty="0">
              <a:latin typeface="Times New Roman" pitchFamily="18" charset="0"/>
              <a:cs typeface="Times New Roman" pitchFamily="18" charset="0"/>
            </a:endParaRPr>
          </a:p>
        </p:txBody>
      </p:sp>
      <p:sp>
        <p:nvSpPr>
          <p:cNvPr id="26626" name="AutoShape 2" descr="Image result for Picture of Siemens PL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703445" y="661960"/>
            <a:ext cx="2491409" cy="3785652"/>
          </a:xfrm>
          <a:prstGeom prst="rect">
            <a:avLst/>
          </a:prstGeom>
        </p:spPr>
        <p:txBody>
          <a:bodyPr wrap="square">
            <a:spAutoFit/>
          </a:bodyPr>
          <a:lstStyle/>
          <a:p>
            <a:r>
              <a:rPr lang="en-US" sz="2000" dirty="0">
                <a:latin typeface="Times New Roman" pitchFamily="18" charset="0"/>
                <a:cs typeface="Times New Roman" pitchFamily="18" charset="0"/>
              </a:rPr>
              <a:t>Hitachi</a:t>
            </a:r>
          </a:p>
          <a:p>
            <a:r>
              <a:rPr lang="en-US" sz="2000" dirty="0">
                <a:latin typeface="Times New Roman" pitchFamily="18" charset="0"/>
                <a:cs typeface="Times New Roman" pitchFamily="18" charset="0"/>
              </a:rPr>
              <a:t>Fuji</a:t>
            </a:r>
          </a:p>
          <a:p>
            <a:r>
              <a:rPr lang="en-US" sz="2000" dirty="0">
                <a:latin typeface="Times New Roman" pitchFamily="18" charset="0"/>
                <a:cs typeface="Times New Roman" pitchFamily="18" charset="0"/>
              </a:rPr>
              <a:t>Panasonic</a:t>
            </a:r>
          </a:p>
          <a:p>
            <a:r>
              <a:rPr lang="en-US" sz="2000" dirty="0" err="1">
                <a:latin typeface="Times New Roman" pitchFamily="18" charset="0"/>
                <a:cs typeface="Times New Roman" pitchFamily="18" charset="0"/>
              </a:rPr>
              <a:t>Fatek</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Kinco</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Inovance</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Unitronics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Eaton</a:t>
            </a:r>
          </a:p>
          <a:p>
            <a:r>
              <a:rPr lang="en-US" sz="2000" dirty="0">
                <a:latin typeface="Times New Roman" pitchFamily="18" charset="0"/>
                <a:cs typeface="Times New Roman" pitchFamily="18" charset="0"/>
              </a:rPr>
              <a:t>Bosch</a:t>
            </a:r>
          </a:p>
          <a:p>
            <a:r>
              <a:rPr lang="en-US" sz="2000" dirty="0" err="1">
                <a:latin typeface="Times New Roman" pitchFamily="18" charset="0"/>
                <a:cs typeface="Times New Roman" pitchFamily="18" charset="0"/>
              </a:rPr>
              <a:t>Beckhoff</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Wago</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LS PLC</a:t>
            </a:r>
          </a:p>
        </p:txBody>
      </p:sp>
      <p:sp>
        <p:nvSpPr>
          <p:cNvPr id="9" name="Rectangle 8"/>
          <p:cNvSpPr/>
          <p:nvPr/>
        </p:nvSpPr>
        <p:spPr>
          <a:xfrm>
            <a:off x="3247043" y="328856"/>
            <a:ext cx="5298245" cy="400110"/>
          </a:xfrm>
          <a:prstGeom prst="rect">
            <a:avLst/>
          </a:prstGeom>
        </p:spPr>
        <p:txBody>
          <a:bodyPr wrap="none">
            <a:spAutoFit/>
          </a:bodyPr>
          <a:lstStyle/>
          <a:p>
            <a:r>
              <a:rPr lang="en-US" sz="2000" dirty="0">
                <a:latin typeface="Times New Roman" pitchFamily="18" charset="0"/>
                <a:cs typeface="Times New Roman" pitchFamily="18" charset="0"/>
              </a:rPr>
              <a:t>Commonly available brands of PLC in the market</a:t>
            </a:r>
          </a:p>
        </p:txBody>
      </p:sp>
      <p:sp>
        <p:nvSpPr>
          <p:cNvPr id="10" name="Rectangle 9"/>
          <p:cNvSpPr/>
          <p:nvPr/>
        </p:nvSpPr>
        <p:spPr>
          <a:xfrm>
            <a:off x="5480011" y="2661238"/>
            <a:ext cx="966931" cy="369332"/>
          </a:xfrm>
          <a:prstGeom prst="rect">
            <a:avLst/>
          </a:prstGeom>
        </p:spPr>
        <p:txBody>
          <a:bodyPr wrap="none">
            <a:spAutoFit/>
          </a:bodyPr>
          <a:lstStyle/>
          <a:p>
            <a:r>
              <a:rPr lang="en-US" dirty="0">
                <a:latin typeface="Times New Roman" pitchFamily="18" charset="0"/>
                <a:cs typeface="Times New Roman" pitchFamily="18" charset="0"/>
              </a:rPr>
              <a:t>Siemens</a:t>
            </a:r>
          </a:p>
        </p:txBody>
      </p:sp>
      <p:pic>
        <p:nvPicPr>
          <p:cNvPr id="26633" name="Picture 9" descr="SIMATIC S7-1200 | SIMATIC controller | Siemens Global"/>
          <p:cNvPicPr>
            <a:picLocks noChangeAspect="1" noChangeArrowheads="1"/>
          </p:cNvPicPr>
          <p:nvPr/>
        </p:nvPicPr>
        <p:blipFill>
          <a:blip r:embed="rId4" cstate="print"/>
          <a:srcRect/>
          <a:stretch>
            <a:fillRect/>
          </a:stretch>
        </p:blipFill>
        <p:spPr bwMode="auto">
          <a:xfrm>
            <a:off x="4357573" y="643559"/>
            <a:ext cx="3567227" cy="2013502"/>
          </a:xfrm>
          <a:prstGeom prst="rect">
            <a:avLst/>
          </a:prstGeom>
          <a:noFill/>
        </p:spPr>
      </p:pic>
      <p:sp>
        <p:nvSpPr>
          <p:cNvPr id="13" name="Rectangle 12"/>
          <p:cNvSpPr/>
          <p:nvPr/>
        </p:nvSpPr>
        <p:spPr>
          <a:xfrm>
            <a:off x="9792326" y="2488960"/>
            <a:ext cx="1486304" cy="369332"/>
          </a:xfrm>
          <a:prstGeom prst="rect">
            <a:avLst/>
          </a:prstGeom>
        </p:spPr>
        <p:txBody>
          <a:bodyPr wrap="none">
            <a:spAutoFit/>
          </a:bodyPr>
          <a:lstStyle/>
          <a:p>
            <a:r>
              <a:rPr lang="en-US" dirty="0">
                <a:latin typeface="Times New Roman" pitchFamily="18" charset="0"/>
                <a:cs typeface="Times New Roman" pitchFamily="18" charset="0"/>
              </a:rPr>
              <a:t>Allen Bradley</a:t>
            </a:r>
          </a:p>
        </p:txBody>
      </p:sp>
      <p:pic>
        <p:nvPicPr>
          <p:cNvPr id="26635" name="Picture 11" descr="https://webimages.imagebank.abb.com/public/default/product/9AAC177288/preview"/>
          <p:cNvPicPr>
            <a:picLocks noChangeAspect="1" noChangeArrowheads="1"/>
          </p:cNvPicPr>
          <p:nvPr/>
        </p:nvPicPr>
        <p:blipFill>
          <a:blip r:embed="rId5"/>
          <a:srcRect/>
          <a:stretch>
            <a:fillRect/>
          </a:stretch>
        </p:blipFill>
        <p:spPr bwMode="auto">
          <a:xfrm>
            <a:off x="4899853" y="2849217"/>
            <a:ext cx="2564296" cy="2564296"/>
          </a:xfrm>
          <a:prstGeom prst="rect">
            <a:avLst/>
          </a:prstGeom>
          <a:noFill/>
        </p:spPr>
      </p:pic>
      <p:sp>
        <p:nvSpPr>
          <p:cNvPr id="15" name="Rectangle 14"/>
          <p:cNvSpPr/>
          <p:nvPr/>
        </p:nvSpPr>
        <p:spPr>
          <a:xfrm>
            <a:off x="6097727" y="4609309"/>
            <a:ext cx="659155" cy="369332"/>
          </a:xfrm>
          <a:prstGeom prst="rect">
            <a:avLst/>
          </a:prstGeom>
        </p:spPr>
        <p:txBody>
          <a:bodyPr wrap="none">
            <a:spAutoFit/>
          </a:bodyPr>
          <a:lstStyle/>
          <a:p>
            <a:r>
              <a:rPr lang="en-US" dirty="0">
                <a:latin typeface="Times New Roman" pitchFamily="18" charset="0"/>
                <a:cs typeface="Times New Roman" pitchFamily="18" charset="0"/>
              </a:rPr>
              <a:t>ABB</a:t>
            </a:r>
          </a:p>
        </p:txBody>
      </p:sp>
      <p:pic>
        <p:nvPicPr>
          <p:cNvPr id="26637" name="Picture 13" descr="Programmable Logic Controllers (PLC) | OMRON, Europe"/>
          <p:cNvPicPr>
            <a:picLocks noChangeAspect="1" noChangeArrowheads="1"/>
          </p:cNvPicPr>
          <p:nvPr/>
        </p:nvPicPr>
        <p:blipFill>
          <a:blip r:embed="rId6"/>
          <a:srcRect/>
          <a:stretch>
            <a:fillRect/>
          </a:stretch>
        </p:blipFill>
        <p:spPr bwMode="auto">
          <a:xfrm>
            <a:off x="7497279" y="2309095"/>
            <a:ext cx="2282825" cy="1615206"/>
          </a:xfrm>
          <a:prstGeom prst="rect">
            <a:avLst/>
          </a:prstGeom>
          <a:noFill/>
        </p:spPr>
      </p:pic>
      <p:sp>
        <p:nvSpPr>
          <p:cNvPr id="17" name="Rectangle 16"/>
          <p:cNvSpPr/>
          <p:nvPr/>
        </p:nvSpPr>
        <p:spPr>
          <a:xfrm>
            <a:off x="8247576" y="3933447"/>
            <a:ext cx="838691" cy="369332"/>
          </a:xfrm>
          <a:prstGeom prst="rect">
            <a:avLst/>
          </a:prstGeom>
        </p:spPr>
        <p:txBody>
          <a:bodyPr wrap="none">
            <a:spAutoFit/>
          </a:bodyPr>
          <a:lstStyle/>
          <a:p>
            <a:r>
              <a:rPr lang="en-US" dirty="0">
                <a:latin typeface="Times New Roman" pitchFamily="18" charset="0"/>
                <a:cs typeface="Times New Roman" pitchFamily="18" charset="0"/>
              </a:rPr>
              <a:t>Omron</a:t>
            </a:r>
          </a:p>
        </p:txBody>
      </p:sp>
      <p:pic>
        <p:nvPicPr>
          <p:cNvPr id="26639" name="Picture 15" descr="Controllers | Programmable Controllers MELSEC | MELSEC-F Series | PLC main  unit - Mitsubishi Electric Factory Automation - EMEA"/>
          <p:cNvPicPr>
            <a:picLocks noChangeAspect="1" noChangeArrowheads="1"/>
          </p:cNvPicPr>
          <p:nvPr/>
        </p:nvPicPr>
        <p:blipFill>
          <a:blip r:embed="rId7" cstate="print"/>
          <a:srcRect/>
          <a:stretch>
            <a:fillRect/>
          </a:stretch>
        </p:blipFill>
        <p:spPr bwMode="auto">
          <a:xfrm>
            <a:off x="844688" y="4691270"/>
            <a:ext cx="1726234" cy="1726234"/>
          </a:xfrm>
          <a:prstGeom prst="rect">
            <a:avLst/>
          </a:prstGeom>
          <a:noFill/>
        </p:spPr>
      </p:pic>
      <p:sp>
        <p:nvSpPr>
          <p:cNvPr id="26641" name="AutoShape 17" descr="PLCs | Other Products | Toshiba International Corpo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43" name="Picture 19" descr="https://www.toshiba.com/tic/product_images/plcs/type1-light/_ASR5088_med.jpg"/>
          <p:cNvPicPr>
            <a:picLocks noChangeAspect="1" noChangeArrowheads="1"/>
          </p:cNvPicPr>
          <p:nvPr/>
        </p:nvPicPr>
        <p:blipFill>
          <a:blip r:embed="rId8"/>
          <a:srcRect/>
          <a:stretch>
            <a:fillRect/>
          </a:stretch>
        </p:blipFill>
        <p:spPr bwMode="auto">
          <a:xfrm>
            <a:off x="7073212" y="4468233"/>
            <a:ext cx="2097294" cy="1145098"/>
          </a:xfrm>
          <a:prstGeom prst="rect">
            <a:avLst/>
          </a:prstGeom>
          <a:noFill/>
        </p:spPr>
      </p:pic>
      <p:sp>
        <p:nvSpPr>
          <p:cNvPr id="21" name="Rectangle 20"/>
          <p:cNvSpPr/>
          <p:nvPr/>
        </p:nvSpPr>
        <p:spPr>
          <a:xfrm>
            <a:off x="7733660" y="5629725"/>
            <a:ext cx="912366" cy="369332"/>
          </a:xfrm>
          <a:prstGeom prst="rect">
            <a:avLst/>
          </a:prstGeom>
        </p:spPr>
        <p:txBody>
          <a:bodyPr wrap="none">
            <a:spAutoFit/>
          </a:bodyPr>
          <a:lstStyle/>
          <a:p>
            <a:r>
              <a:rPr lang="en-US" dirty="0">
                <a:latin typeface="Times New Roman" pitchFamily="18" charset="0"/>
                <a:cs typeface="Times New Roman" pitchFamily="18" charset="0"/>
              </a:rPr>
              <a:t>Toshiba</a:t>
            </a:r>
          </a:p>
        </p:txBody>
      </p:sp>
      <p:sp>
        <p:nvSpPr>
          <p:cNvPr id="22" name="Rectangle 21"/>
          <p:cNvSpPr/>
          <p:nvPr/>
        </p:nvSpPr>
        <p:spPr>
          <a:xfrm>
            <a:off x="911438" y="6318838"/>
            <a:ext cx="1172116" cy="369332"/>
          </a:xfrm>
          <a:prstGeom prst="rect">
            <a:avLst/>
          </a:prstGeom>
        </p:spPr>
        <p:txBody>
          <a:bodyPr wrap="none">
            <a:spAutoFit/>
          </a:bodyPr>
          <a:lstStyle/>
          <a:p>
            <a:r>
              <a:rPr lang="en-US" dirty="0">
                <a:latin typeface="Times New Roman" pitchFamily="18" charset="0"/>
                <a:cs typeface="Times New Roman" pitchFamily="18" charset="0"/>
              </a:rPr>
              <a:t>Mitsubishi</a:t>
            </a:r>
          </a:p>
        </p:txBody>
      </p:sp>
      <p:sp>
        <p:nvSpPr>
          <p:cNvPr id="24" name="Rectangle 23"/>
          <p:cNvSpPr/>
          <p:nvPr/>
        </p:nvSpPr>
        <p:spPr>
          <a:xfrm>
            <a:off x="5001221" y="6199569"/>
            <a:ext cx="864339" cy="369332"/>
          </a:xfrm>
          <a:prstGeom prst="rect">
            <a:avLst/>
          </a:prstGeom>
        </p:spPr>
        <p:txBody>
          <a:bodyPr wrap="none">
            <a:spAutoFit/>
          </a:bodyPr>
          <a:lstStyle/>
          <a:p>
            <a:r>
              <a:rPr lang="en-US" dirty="0">
                <a:latin typeface="Times New Roman" pitchFamily="18" charset="0"/>
                <a:cs typeface="Times New Roman" pitchFamily="18" charset="0"/>
              </a:rPr>
              <a:t>Hitachi</a:t>
            </a:r>
          </a:p>
        </p:txBody>
      </p:sp>
      <p:pic>
        <p:nvPicPr>
          <p:cNvPr id="26647" name="Picture 23" descr="Programmable Logic Controllers (PLC) | Panasonic Industrial Devices"/>
          <p:cNvPicPr>
            <a:picLocks noChangeAspect="1" noChangeArrowheads="1"/>
          </p:cNvPicPr>
          <p:nvPr/>
        </p:nvPicPr>
        <p:blipFill>
          <a:blip r:embed="rId9"/>
          <a:srcRect/>
          <a:stretch>
            <a:fillRect/>
          </a:stretch>
        </p:blipFill>
        <p:spPr bwMode="auto">
          <a:xfrm>
            <a:off x="9423481" y="3509962"/>
            <a:ext cx="2529980" cy="1459604"/>
          </a:xfrm>
          <a:prstGeom prst="rect">
            <a:avLst/>
          </a:prstGeom>
          <a:noFill/>
        </p:spPr>
      </p:pic>
      <p:sp>
        <p:nvSpPr>
          <p:cNvPr id="26" name="Rectangle 25"/>
          <p:cNvSpPr/>
          <p:nvPr/>
        </p:nvSpPr>
        <p:spPr>
          <a:xfrm>
            <a:off x="10001573" y="5139395"/>
            <a:ext cx="1120820" cy="369332"/>
          </a:xfrm>
          <a:prstGeom prst="rect">
            <a:avLst/>
          </a:prstGeom>
        </p:spPr>
        <p:txBody>
          <a:bodyPr wrap="none">
            <a:spAutoFit/>
          </a:bodyPr>
          <a:lstStyle/>
          <a:p>
            <a:r>
              <a:rPr lang="en-US" dirty="0">
                <a:latin typeface="Times New Roman" pitchFamily="18" charset="0"/>
                <a:cs typeface="Times New Roman" pitchFamily="18" charset="0"/>
              </a:rPr>
              <a:t>Panasonic</a:t>
            </a:r>
          </a:p>
        </p:txBody>
      </p:sp>
      <p:pic>
        <p:nvPicPr>
          <p:cNvPr id="26649" name="Picture 25" descr="LS XGB Series - XBC/XEC PLC | Dalroad"/>
          <p:cNvPicPr>
            <a:picLocks noChangeAspect="1" noChangeArrowheads="1"/>
          </p:cNvPicPr>
          <p:nvPr/>
        </p:nvPicPr>
        <p:blipFill>
          <a:blip r:embed="rId10" cstate="print"/>
          <a:srcRect/>
          <a:stretch>
            <a:fillRect/>
          </a:stretch>
        </p:blipFill>
        <p:spPr bwMode="auto">
          <a:xfrm>
            <a:off x="9088717" y="5539409"/>
            <a:ext cx="1389384" cy="907280"/>
          </a:xfrm>
          <a:prstGeom prst="rect">
            <a:avLst/>
          </a:prstGeom>
          <a:noFill/>
        </p:spPr>
      </p:pic>
      <p:sp>
        <p:nvSpPr>
          <p:cNvPr id="28" name="Rectangle 27"/>
          <p:cNvSpPr/>
          <p:nvPr/>
        </p:nvSpPr>
        <p:spPr>
          <a:xfrm>
            <a:off x="9272912" y="6318838"/>
            <a:ext cx="934871" cy="369332"/>
          </a:xfrm>
          <a:prstGeom prst="rect">
            <a:avLst/>
          </a:prstGeom>
        </p:spPr>
        <p:txBody>
          <a:bodyPr wrap="none">
            <a:spAutoFit/>
          </a:bodyPr>
          <a:lstStyle/>
          <a:p>
            <a:r>
              <a:rPr lang="en-US" dirty="0">
                <a:latin typeface="Times New Roman" pitchFamily="18" charset="0"/>
                <a:cs typeface="Times New Roman" pitchFamily="18" charset="0"/>
              </a:rPr>
              <a:t>LS PLC</a:t>
            </a:r>
          </a:p>
        </p:txBody>
      </p:sp>
    </p:spTree>
    <p:extLst>
      <p:ext uri="{BB962C8B-B14F-4D97-AF65-F5344CB8AC3E}">
        <p14:creationId xmlns:p14="http://schemas.microsoft.com/office/powerpoint/2010/main" xmlns="" val="199070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5516" y="1319349"/>
            <a:ext cx="3580201" cy="3108960"/>
          </a:xfrm>
          <a:prstGeom prst="rect">
            <a:avLst/>
          </a:prstGeom>
        </p:spPr>
      </p:pic>
      <p:pic>
        <p:nvPicPr>
          <p:cNvPr id="7" name="Picture 6"/>
          <p:cNvPicPr>
            <a:picLocks noChangeAspect="1"/>
          </p:cNvPicPr>
          <p:nvPr/>
        </p:nvPicPr>
        <p:blipFill>
          <a:blip r:embed="rId3"/>
          <a:stretch>
            <a:fillRect/>
          </a:stretch>
        </p:blipFill>
        <p:spPr>
          <a:xfrm>
            <a:off x="8605973" y="1123404"/>
            <a:ext cx="3105150" cy="4495800"/>
          </a:xfrm>
          <a:prstGeom prst="rect">
            <a:avLst/>
          </a:prstGeom>
        </p:spPr>
      </p:pic>
      <p:pic>
        <p:nvPicPr>
          <p:cNvPr id="9" name="Picture 8"/>
          <p:cNvPicPr>
            <a:picLocks noChangeAspect="1"/>
          </p:cNvPicPr>
          <p:nvPr/>
        </p:nvPicPr>
        <p:blipFill>
          <a:blip r:embed="rId4"/>
          <a:stretch>
            <a:fillRect/>
          </a:stretch>
        </p:blipFill>
        <p:spPr>
          <a:xfrm>
            <a:off x="4467498" y="1123404"/>
            <a:ext cx="4284136" cy="2155373"/>
          </a:xfrm>
          <a:prstGeom prst="rect">
            <a:avLst/>
          </a:prstGeom>
        </p:spPr>
      </p:pic>
      <p:pic>
        <p:nvPicPr>
          <p:cNvPr id="10" name="Picture 9"/>
          <p:cNvPicPr>
            <a:picLocks noChangeAspect="1"/>
          </p:cNvPicPr>
          <p:nvPr/>
        </p:nvPicPr>
        <p:blipFill>
          <a:blip r:embed="rId5"/>
          <a:stretch>
            <a:fillRect/>
          </a:stretch>
        </p:blipFill>
        <p:spPr>
          <a:xfrm>
            <a:off x="4308471" y="3663312"/>
            <a:ext cx="4244748" cy="2701203"/>
          </a:xfrm>
          <a:prstGeom prst="rect">
            <a:avLst/>
          </a:prstGeom>
        </p:spPr>
      </p:pic>
    </p:spTree>
    <p:extLst>
      <p:ext uri="{BB962C8B-B14F-4D97-AF65-F5344CB8AC3E}">
        <p14:creationId xmlns:p14="http://schemas.microsoft.com/office/powerpoint/2010/main" xmlns="" val="199070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2500" y="457200"/>
            <a:ext cx="10287000" cy="5943600"/>
          </a:xfrm>
          <a:prstGeom prst="rect">
            <a:avLst/>
          </a:prstGeom>
        </p:spPr>
      </p:pic>
    </p:spTree>
    <p:extLst>
      <p:ext uri="{BB962C8B-B14F-4D97-AF65-F5344CB8AC3E}">
        <p14:creationId xmlns:p14="http://schemas.microsoft.com/office/powerpoint/2010/main" xmlns="" val="239863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588</Words>
  <Application>Microsoft Office PowerPoint</Application>
  <PresentationFormat>Custom</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Definition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VerTech - HSR Agro</dc:creator>
  <cp:lastModifiedBy>MY COMPUTER</cp:lastModifiedBy>
  <cp:revision>33</cp:revision>
  <dcterms:created xsi:type="dcterms:W3CDTF">2023-01-10T16:05:35Z</dcterms:created>
  <dcterms:modified xsi:type="dcterms:W3CDTF">2023-11-08T09:14:10Z</dcterms:modified>
</cp:coreProperties>
</file>