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75" r:id="rId5"/>
    <p:sldId id="259" r:id="rId6"/>
    <p:sldId id="260" r:id="rId7"/>
    <p:sldId id="261" r:id="rId8"/>
    <p:sldId id="262" r:id="rId9"/>
    <p:sldId id="265" r:id="rId10"/>
    <p:sldId id="271" r:id="rId11"/>
    <p:sldId id="267" r:id="rId12"/>
    <p:sldId id="268" r:id="rId13"/>
    <p:sldId id="266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64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381000"/>
            <a:ext cx="632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_112-72959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52600"/>
            <a:ext cx="5638800" cy="4285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5438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সুইচ হিসাবে ট্রানজিস্টরের ব্যবহার</a:t>
            </a:r>
            <a:endParaRPr lang="en-US" sz="2800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781800" y="2286000"/>
          <a:ext cx="914400" cy="792163"/>
        </p:xfrm>
        <a:graphic>
          <a:graphicData uri="http://schemas.openxmlformats.org/presentationml/2006/ole">
            <p:oleObj spid="_x0000_s24612" name="Packager Shell Object" showAsIcon="1" r:id="rId3" imgW="914400" imgH="792480" progId="Package">
              <p:embed/>
            </p:oleObj>
          </a:graphicData>
        </a:graphic>
      </p:graphicFrame>
      <p:pic>
        <p:nvPicPr>
          <p:cNvPr id="5" name="Picture 4" descr="pnp_transist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905000"/>
            <a:ext cx="4953000" cy="42672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flipH="1">
            <a:off x="5867400" y="4267200"/>
            <a:ext cx="24384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ট্রানজিস্টর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1295400"/>
            <a:ext cx="3886200" cy="83820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971800"/>
            <a:ext cx="7924800" cy="25908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bn-IN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581399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PNP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ট্রানজিস্টরের গঠন চিত্র অংকন কর।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390900" y="838201"/>
            <a:ext cx="3200400" cy="762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3200" dirty="0" smtClean="0"/>
              <a:t>মূল্যায়নঃ</a:t>
            </a:r>
            <a:endParaRPr lang="en-US" sz="3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8382000" cy="25908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algn="l"/>
            <a:endParaRPr lang="bn-IN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bn-IN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2551836"/>
            <a:ext cx="7696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ট্রানজিস্টরের তিনটি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টার্মিনাল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এর নাম কি কি ?</a:t>
            </a:r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ইলেক্ট্রনিক ব্যালাস্ট সার্কিটের ট্রানজিস্টর সনাক্ত কর।</a:t>
            </a:r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ট্রানজিস্টর সুইচ এর কাজ বর্ননা কর  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533401"/>
            <a:ext cx="3276600" cy="1295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438400"/>
            <a:ext cx="8382000" cy="10668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bn-IN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প্রদর্শিত ভিডিও চিত্র অনুধাবন করে  ট্রানজিস্টরের কার্যপ্রনালী  লিখে</a:t>
            </a:r>
            <a:endParaRPr lang="en-US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পরবর্তী ক্লাশে জমা দিবে।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1981200"/>
            <a:ext cx="6858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525963"/>
          </a:xfrm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1800" dirty="0" smtClean="0">
              <a:latin typeface="SutonnyMJ" pitchFamily="2" charset="0"/>
              <a:cs typeface="SutonnyMJ" pitchFamily="2" charset="0"/>
            </a:endParaRPr>
          </a:p>
          <a:p>
            <a:endParaRPr lang="en-US" sz="1800" dirty="0">
              <a:latin typeface="SutonnyMJ" pitchFamily="2" charset="0"/>
              <a:cs typeface="SutonnyMJ" pitchFamily="2" charset="0"/>
            </a:endParaRPr>
          </a:p>
          <a:p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নবম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শ্রেণি</a:t>
            </a:r>
            <a:endParaRPr lang="bn-BD" sz="1800" dirty="0" smtClean="0">
              <a:latin typeface="SutonnyMJ" pitchFamily="2" charset="0"/>
              <a:cs typeface="NikoshBAN" pitchFamily="2" charset="0"/>
            </a:endParaRPr>
          </a:p>
          <a:p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জেনারেল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 ইলেকট্রনিক্স-২</a:t>
            </a:r>
            <a:endParaRPr lang="bn-BD" sz="1800" dirty="0" smtClean="0">
              <a:latin typeface="SutonnyMJ" pitchFamily="2" charset="0"/>
              <a:cs typeface="NikoshBAN" pitchFamily="2" charset="0"/>
            </a:endParaRPr>
          </a:p>
          <a:p>
            <a:r>
              <a:rPr lang="en-US" sz="1800" dirty="0" smtClean="0">
                <a:latin typeface="SutonnyMJ" pitchFamily="2" charset="0"/>
                <a:cs typeface="SutonnyMJ" pitchFamily="2" charset="0"/>
              </a:rPr>
              <a:t>(১ম </a:t>
            </a: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পত্র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)</a:t>
            </a:r>
          </a:p>
          <a:p>
            <a:r>
              <a:rPr lang="en-US" sz="1800" dirty="0">
                <a:latin typeface="SutonnyMJ" pitchFamily="2" charset="0"/>
                <a:cs typeface="SutonnyMJ" pitchFamily="2" charset="0"/>
              </a:rPr>
              <a:t>৮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ম </a:t>
            </a: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অধ্যায়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বাইপোলার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800" dirty="0" err="1" smtClean="0">
                <a:latin typeface="SutonnyMJ" pitchFamily="2" charset="0"/>
                <a:cs typeface="SutonnyMJ" pitchFamily="2" charset="0"/>
              </a:rPr>
              <a:t>ট্রানজিসটর</a:t>
            </a: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)</a:t>
            </a:r>
            <a:endParaRPr lang="en-US" sz="1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2529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7541" y="2491462"/>
            <a:ext cx="3657917" cy="27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9542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1447800" y="4724400"/>
            <a:ext cx="2438400" cy="1447800"/>
          </a:xfrm>
          <a:prstGeom prst="wedgeEllipseCallout">
            <a:avLst>
              <a:gd name="adj1" fmla="val 105602"/>
              <a:gd name="adj2" fmla="val -474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ট্রানজিস্টর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hina20115138284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362200"/>
            <a:ext cx="2667000" cy="1371600"/>
          </a:xfrm>
          <a:prstGeom prst="rect">
            <a:avLst/>
          </a:prstGeom>
        </p:spPr>
      </p:pic>
      <p:pic>
        <p:nvPicPr>
          <p:cNvPr id="11" name="Picture 10" descr="ebfl_top_pcb-1024x444.jp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 rot="5400000">
            <a:off x="4015740" y="1927860"/>
            <a:ext cx="5867400" cy="3383280"/>
          </a:xfrm>
          <a:prstGeom prst="rect">
            <a:avLst/>
          </a:prstGeom>
          <a:ln>
            <a:solidFill>
              <a:schemeClr val="tx2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</p:pic>
      <p:sp>
        <p:nvSpPr>
          <p:cNvPr id="12" name="Oval 11"/>
          <p:cNvSpPr/>
          <p:nvPr/>
        </p:nvSpPr>
        <p:spPr>
          <a:xfrm>
            <a:off x="5562600" y="3962400"/>
            <a:ext cx="990600" cy="99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8200" y="3810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ইলেক্ট্রনিক ব্যালাস্ট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C-Tub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33400"/>
            <a:ext cx="27813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2" grpId="1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8153400" cy="4154984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পাঠঃ</a:t>
            </a:r>
            <a:r>
              <a:rPr lang="en-US" sz="24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বাইপোলার</a:t>
            </a:r>
            <a:r>
              <a:rPr lang="en-US" sz="2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ট্রানজিস্টর</a:t>
            </a:r>
            <a:endParaRPr lang="en-US" sz="32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৮</a:t>
            </a:r>
            <a:r>
              <a:rPr lang="en-US" sz="2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ম </a:t>
            </a:r>
            <a:r>
              <a:rPr lang="en-US" sz="2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অধ্যায়</a:t>
            </a:r>
            <a:endParaRPr lang="en-US" sz="24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2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বাইপোলার</a:t>
            </a:r>
            <a:r>
              <a:rPr lang="en-US" sz="2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ট্রানজিস্টর</a:t>
            </a:r>
            <a:r>
              <a:rPr lang="en-US" sz="2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sz="24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37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219199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5400" dirty="0" smtClean="0">
                <a:latin typeface="NikoshBAN" pitchFamily="2" charset="0"/>
                <a:cs typeface="NikoshBAN" pitchFamily="2" charset="0"/>
              </a:rPr>
            </a:b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পাঠ শেষে 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8000" dirty="0" smtClean="0"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81200"/>
            <a:ext cx="8153400" cy="3657600"/>
          </a:xfrm>
        </p:spPr>
        <p:txBody>
          <a:bodyPr>
            <a:normAutofit/>
          </a:bodyPr>
          <a:lstStyle/>
          <a:p>
            <a:pPr marL="514350" indent="-51435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ট্রানজিস্টর কি বলতে পারবে ।</a:t>
            </a:r>
            <a:endParaRPr lang="bn-IN" sz="1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ট্রানজিস্টরের প্রকারভেদ বলতে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endParaRPr lang="bn-IN" sz="1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অ্যামপ্লিফায়ার ও সুইচ হিসাবে  ট্রানজিস্টর কিভাবে   </a:t>
            </a:r>
          </a:p>
          <a:p>
            <a:pPr marL="514350" indent="-514350" algn="l">
              <a:lnSpc>
                <a:spcPct val="150000"/>
              </a:lnSpc>
            </a:pP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কাজ করে তা বর্ননা করতে পারবে।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724400"/>
            <a:ext cx="8305800" cy="1828800"/>
          </a:xfrm>
        </p:spPr>
        <p:txBody>
          <a:bodyPr>
            <a:normAutofit/>
          </a:bodyPr>
          <a:lstStyle/>
          <a:p>
            <a:pPr algn="l"/>
            <a:r>
              <a:rPr lang="bn-IN" sz="2700" dirty="0" smtClean="0">
                <a:latin typeface="NikoshBAN" pitchFamily="2" charset="0"/>
                <a:cs typeface="NikoshBAN" pitchFamily="2" charset="0"/>
              </a:rPr>
              <a:t>ট্রানজিস্টর - ট্রানজিস্টর এর প্রধান কাজ হলো দূর্বল 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700" dirty="0" smtClean="0">
                <a:latin typeface="NikoshBAN" pitchFamily="2" charset="0"/>
                <a:cs typeface="NikoshBAN" pitchFamily="2" charset="0"/>
              </a:rPr>
              <a:t>সিগনালকে শক্তিশালী সিগনালে রূপান্তর করা।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1981200"/>
            <a:ext cx="2895600" cy="1524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ট্রানজিস্টর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অ্যামপ্লিফায়ার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247606" y="971550"/>
            <a:ext cx="2591594" cy="3600450"/>
            <a:chOff x="6247606" y="971550"/>
            <a:chExt cx="2591594" cy="360045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248400" y="2819400"/>
              <a:ext cx="2590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533900" y="2781300"/>
              <a:ext cx="3429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6267450" y="971550"/>
              <a:ext cx="2476500" cy="3600450"/>
            </a:xfrm>
            <a:custGeom>
              <a:avLst/>
              <a:gdLst>
                <a:gd name="connsiteX0" fmla="*/ 0 w 2476500"/>
                <a:gd name="connsiteY0" fmla="*/ 1847850 h 3600450"/>
                <a:gd name="connsiteX1" fmla="*/ 685800 w 2476500"/>
                <a:gd name="connsiteY1" fmla="*/ 247650 h 3600450"/>
                <a:gd name="connsiteX2" fmla="*/ 1638300 w 2476500"/>
                <a:gd name="connsiteY2" fmla="*/ 3333750 h 3600450"/>
                <a:gd name="connsiteX3" fmla="*/ 2476500 w 2476500"/>
                <a:gd name="connsiteY3" fmla="*/ 1847850 h 360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0" h="3600450">
                  <a:moveTo>
                    <a:pt x="0" y="1847850"/>
                  </a:moveTo>
                  <a:cubicBezTo>
                    <a:pt x="206375" y="923925"/>
                    <a:pt x="412750" y="0"/>
                    <a:pt x="685800" y="247650"/>
                  </a:cubicBezTo>
                  <a:cubicBezTo>
                    <a:pt x="958850" y="495300"/>
                    <a:pt x="1339850" y="3067050"/>
                    <a:pt x="1638300" y="3333750"/>
                  </a:cubicBezTo>
                  <a:cubicBezTo>
                    <a:pt x="1936750" y="3600450"/>
                    <a:pt x="2359025" y="1997075"/>
                    <a:pt x="2476500" y="184785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142206" y="1448594"/>
            <a:ext cx="1715294" cy="2438400"/>
            <a:chOff x="1142206" y="1448594"/>
            <a:chExt cx="1715294" cy="2438400"/>
          </a:xfrm>
        </p:grpSpPr>
        <p:grpSp>
          <p:nvGrpSpPr>
            <p:cNvPr id="36" name="Group 35"/>
            <p:cNvGrpSpPr/>
            <p:nvPr/>
          </p:nvGrpSpPr>
          <p:grpSpPr>
            <a:xfrm>
              <a:off x="1142206" y="1448594"/>
              <a:ext cx="1715294" cy="2438400"/>
              <a:chOff x="1142206" y="1448594"/>
              <a:chExt cx="1715294" cy="2438400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1143000" y="2320925"/>
                <a:ext cx="1714500" cy="996950"/>
              </a:xfrm>
              <a:custGeom>
                <a:avLst/>
                <a:gdLst>
                  <a:gd name="connsiteX0" fmla="*/ 0 w 1714500"/>
                  <a:gd name="connsiteY0" fmla="*/ 498475 h 996950"/>
                  <a:gd name="connsiteX1" fmla="*/ 304800 w 1714500"/>
                  <a:gd name="connsiteY1" fmla="*/ 3175 h 996950"/>
                  <a:gd name="connsiteX2" fmla="*/ 552450 w 1714500"/>
                  <a:gd name="connsiteY2" fmla="*/ 517525 h 996950"/>
                  <a:gd name="connsiteX3" fmla="*/ 800100 w 1714500"/>
                  <a:gd name="connsiteY3" fmla="*/ 993775 h 996950"/>
                  <a:gd name="connsiteX4" fmla="*/ 1143000 w 1714500"/>
                  <a:gd name="connsiteY4" fmla="*/ 498475 h 996950"/>
                  <a:gd name="connsiteX5" fmla="*/ 1428750 w 1714500"/>
                  <a:gd name="connsiteY5" fmla="*/ 79375 h 996950"/>
                  <a:gd name="connsiteX6" fmla="*/ 1714500 w 1714500"/>
                  <a:gd name="connsiteY6" fmla="*/ 536575 h 996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500" h="996950">
                    <a:moveTo>
                      <a:pt x="0" y="498475"/>
                    </a:moveTo>
                    <a:cubicBezTo>
                      <a:pt x="106362" y="249237"/>
                      <a:pt x="212725" y="0"/>
                      <a:pt x="304800" y="3175"/>
                    </a:cubicBezTo>
                    <a:cubicBezTo>
                      <a:pt x="396875" y="6350"/>
                      <a:pt x="469900" y="352425"/>
                      <a:pt x="552450" y="517525"/>
                    </a:cubicBezTo>
                    <a:cubicBezTo>
                      <a:pt x="635000" y="682625"/>
                      <a:pt x="701675" y="996950"/>
                      <a:pt x="800100" y="993775"/>
                    </a:cubicBezTo>
                    <a:cubicBezTo>
                      <a:pt x="898525" y="990600"/>
                      <a:pt x="1038225" y="650875"/>
                      <a:pt x="1143000" y="498475"/>
                    </a:cubicBezTo>
                    <a:cubicBezTo>
                      <a:pt x="1247775" y="346075"/>
                      <a:pt x="1333500" y="73025"/>
                      <a:pt x="1428750" y="79375"/>
                    </a:cubicBezTo>
                    <a:cubicBezTo>
                      <a:pt x="1524000" y="85725"/>
                      <a:pt x="1714500" y="536575"/>
                      <a:pt x="1714500" y="53657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 rot="5400000">
                <a:off x="-76200" y="2667000"/>
                <a:ext cx="24384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Connector 31"/>
            <p:cNvCxnSpPr>
              <a:stCxn id="14" idx="0"/>
              <a:endCxn id="14" idx="6"/>
            </p:cNvCxnSpPr>
            <p:nvPr/>
          </p:nvCxnSpPr>
          <p:spPr>
            <a:xfrm>
              <a:off x="1143000" y="2819400"/>
              <a:ext cx="1714500" cy="38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1447800" y="3581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ইনপুট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24600" y="38100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আউটপুট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1" name="Object 4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02588040"/>
              </p:ext>
            </p:extLst>
          </p:nvPr>
        </p:nvGraphicFramePr>
        <p:xfrm>
          <a:off x="4038600" y="1066800"/>
          <a:ext cx="914400" cy="792163"/>
        </p:xfrm>
        <a:graphic>
          <a:graphicData uri="http://schemas.openxmlformats.org/presentationml/2006/ole">
            <p:oleObj spid="_x0000_s18467" name="Packager Shell Object" showAsIcon="1" r:id="rId3" imgW="914400" imgH="79236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8" grpId="0" animBg="1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lectronic_component_transisto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524000"/>
            <a:ext cx="3657600" cy="3497759"/>
          </a:xfrm>
          <a:prstGeom prst="rect">
            <a:avLst/>
          </a:prstGeom>
        </p:spPr>
      </p:pic>
      <p:pic>
        <p:nvPicPr>
          <p:cNvPr id="9" name="Picture 8" descr="transistor-symb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371600"/>
            <a:ext cx="3806952" cy="36501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76400" y="5478959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প্রতীক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547895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/>
              <a:t>বাস্তব চিত্র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676400" y="1981200"/>
            <a:ext cx="6324600" cy="2133600"/>
            <a:chOff x="1676400" y="2286000"/>
            <a:chExt cx="6324600" cy="2133600"/>
          </a:xfrm>
        </p:grpSpPr>
        <p:sp>
          <p:nvSpPr>
            <p:cNvPr id="10" name="Rectangle 9"/>
            <p:cNvSpPr/>
            <p:nvPr/>
          </p:nvSpPr>
          <p:spPr>
            <a:xfrm>
              <a:off x="2647950" y="2286000"/>
              <a:ext cx="1524000" cy="12954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91000" y="2286000"/>
              <a:ext cx="1143000" cy="12954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34000" y="2286000"/>
              <a:ext cx="1676400" cy="12954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676400" y="2933700"/>
              <a:ext cx="990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010400" y="2895600"/>
              <a:ext cx="990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4381500" y="3999706"/>
              <a:ext cx="83820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743200" y="230505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P-type</a:t>
            </a:r>
            <a:endParaRPr lang="en-US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5486400" y="23241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P-type</a:t>
            </a:r>
            <a:endParaRPr lang="en-US" sz="3200" dirty="0"/>
          </a:p>
        </p:txBody>
      </p:sp>
      <p:sp>
        <p:nvSpPr>
          <p:cNvPr id="46" name="TextBox 45"/>
          <p:cNvSpPr txBox="1"/>
          <p:nvPr/>
        </p:nvSpPr>
        <p:spPr>
          <a:xfrm>
            <a:off x="4191000" y="24003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N-type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1371600" y="264795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ইমিটার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39000" y="2667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কালেক্টর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33850" y="4114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বেস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62200" y="52578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PNP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ট্রানজিস্টরের গঠন চিত্র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15200" cy="685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অ্যামপ্লিফায়ার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হিসাবে ট্রানজিস্টরের ব্যবহার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pushpull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676400"/>
            <a:ext cx="7086600" cy="4191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343400" y="4114800"/>
            <a:ext cx="609600" cy="6096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5029200" y="5334000"/>
            <a:ext cx="1600200" cy="685800"/>
          </a:xfrm>
          <a:prstGeom prst="wedgeEllipseCallout">
            <a:avLst>
              <a:gd name="adj1" fmla="val -59295"/>
              <a:gd name="adj2" fmla="val -143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ট্রানজিস্টর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1" grpId="1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146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Package</vt:lpstr>
      <vt:lpstr>Packager Shell Object</vt:lpstr>
      <vt:lpstr>Slide 1</vt:lpstr>
      <vt:lpstr>পরিচিতিঃ</vt:lpstr>
      <vt:lpstr>Slide 3</vt:lpstr>
      <vt:lpstr>Slide 4</vt:lpstr>
      <vt:lpstr>  পাঠ শেষে শিক্ষার্থীরা…   </vt:lpstr>
      <vt:lpstr>ট্রানজিস্টর - ট্রানজিস্টর এর প্রধান কাজ হলো দূর্বল  সিগনালকে শক্তিশালী সিগনালে রূপান্তর করা।  </vt:lpstr>
      <vt:lpstr>Slide 7</vt:lpstr>
      <vt:lpstr>Slide 8</vt:lpstr>
      <vt:lpstr>অ্যামপ্লিফায়ার হিসাবে ট্রানজিস্টরের ব্যবহার</vt:lpstr>
      <vt:lpstr> সুইচ হিসাবে ট্রানজিস্টরের ব্যবহার</vt:lpstr>
      <vt:lpstr>একক কাজ </vt:lpstr>
      <vt:lpstr>মূল্যায়নঃ</vt:lpstr>
      <vt:lpstr>বাড়ীর কাজ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MY COMPUTER</cp:lastModifiedBy>
  <cp:revision>230</cp:revision>
  <dcterms:created xsi:type="dcterms:W3CDTF">2006-08-16T00:00:00Z</dcterms:created>
  <dcterms:modified xsi:type="dcterms:W3CDTF">2023-11-08T09:51:48Z</dcterms:modified>
</cp:coreProperties>
</file>